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25"/>
  </p:notesMasterIdLst>
  <p:sldIdLst>
    <p:sldId id="266" r:id="rId2"/>
    <p:sldId id="257" r:id="rId3"/>
    <p:sldId id="261" r:id="rId4"/>
    <p:sldId id="258" r:id="rId5"/>
    <p:sldId id="282" r:id="rId6"/>
    <p:sldId id="284" r:id="rId7"/>
    <p:sldId id="283" r:id="rId8"/>
    <p:sldId id="259" r:id="rId9"/>
    <p:sldId id="262" r:id="rId10"/>
    <p:sldId id="264" r:id="rId11"/>
    <p:sldId id="265" r:id="rId12"/>
    <p:sldId id="281" r:id="rId13"/>
    <p:sldId id="268" r:id="rId14"/>
    <p:sldId id="269" r:id="rId15"/>
    <p:sldId id="270" r:id="rId16"/>
    <p:sldId id="267" r:id="rId17"/>
    <p:sldId id="271" r:id="rId18"/>
    <p:sldId id="272" r:id="rId19"/>
    <p:sldId id="274" r:id="rId20"/>
    <p:sldId id="273" r:id="rId21"/>
    <p:sldId id="275" r:id="rId22"/>
    <p:sldId id="276" r:id="rId23"/>
    <p:sldId id="277" r:id="rId24"/>
  </p:sldIdLst>
  <p:sldSz cx="14630400" cy="8229600"/>
  <p:notesSz cx="8229600" cy="14630400"/>
  <p:embeddedFontLst>
    <p:embeddedFont>
      <p:font typeface="Arial Black" panose="020B0A04020102020204" pitchFamily="34" charset="0"/>
      <p:bold r:id="rId26"/>
    </p:embeddedFont>
    <p:embeddedFont>
      <p:font typeface="Crimson Pro Semi Bold" panose="020B0604020202020204" charset="0"/>
      <p:regular r:id="rId27"/>
    </p:embeddedFont>
    <p:embeddedFont>
      <p:font typeface="Heebo" pitchFamily="2" charset="-79"/>
      <p:regular r:id="rId28"/>
      <p:bold r:id="rId29"/>
    </p:embeddedFont>
  </p:embeddedFontLst>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7"/>
    <p:restoredTop sz="94610"/>
  </p:normalViewPr>
  <p:slideViewPr>
    <p:cSldViewPr snapToGrid="0" snapToObjects="1">
      <p:cViewPr varScale="1">
        <p:scale>
          <a:sx n="96" d="100"/>
          <a:sy n="96" d="100"/>
        </p:scale>
        <p:origin x="102"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25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p:nvPicPr>
        <p:blipFill>
          <a:blip r:embed="rId2"/>
          <a:srcRect/>
          <a:stretch/>
        </p:blipFill>
        <p:spPr>
          <a:xfrm>
            <a:off x="953" y="0"/>
            <a:ext cx="14628495" cy="8229600"/>
          </a:xfrm>
          <a:prstGeom prst="rect">
            <a:avLst/>
          </a:prstGeom>
        </p:spPr>
      </p:pic>
    </p:spTree>
    <p:extLst>
      <p:ext uri="{BB962C8B-B14F-4D97-AF65-F5344CB8AC3E}">
        <p14:creationId xmlns:p14="http://schemas.microsoft.com/office/powerpoint/2010/main" val="28445489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texto vertical 2"/>
          <p:cNvSpPr>
            <a:spLocks noGrp="1"/>
          </p:cNvSpPr>
          <p:nvPr>
            <p:ph type="body" orient="vert" idx="1"/>
          </p:nvPr>
        </p:nvSpPr>
        <p:spPr>
          <a:xfrm>
            <a:off x="731522" y="1920240"/>
            <a:ext cx="13167361" cy="5431156"/>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59362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607041" y="329566"/>
            <a:ext cx="3291840" cy="7021830"/>
          </a:xfrm>
          <a:prstGeom prst="rect">
            <a:avLst/>
          </a:prstGeom>
        </p:spPr>
        <p:txBody>
          <a:bodyPr vert="eaVert"/>
          <a:lstStyle/>
          <a:p>
            <a:r>
              <a:rPr lang="es-MX"/>
              <a:t>Haz clic para modificar el estilo de título del patrón</a:t>
            </a:r>
            <a:endParaRPr lang="es-ES"/>
          </a:p>
        </p:txBody>
      </p:sp>
      <p:sp>
        <p:nvSpPr>
          <p:cNvPr id="3" name="Marcador de texto vertical 2"/>
          <p:cNvSpPr>
            <a:spLocks noGrp="1"/>
          </p:cNvSpPr>
          <p:nvPr>
            <p:ph type="body" orient="vert" idx="1"/>
          </p:nvPr>
        </p:nvSpPr>
        <p:spPr>
          <a:xfrm>
            <a:off x="731521" y="329566"/>
            <a:ext cx="9631681" cy="702183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5134092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75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p:nvPicPr>
        <p:blipFill>
          <a:blip r:embed="rId2"/>
          <a:stretch>
            <a:fillRect/>
          </a:stretch>
        </p:blipFill>
        <p:spPr>
          <a:xfrm>
            <a:off x="7719" y="0"/>
            <a:ext cx="14614963" cy="82296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p:nvPicPr>
        <p:blipFill>
          <a:blip r:embed="rId3"/>
          <a:srcRect/>
          <a:stretch/>
        </p:blipFill>
        <p:spPr>
          <a:xfrm>
            <a:off x="3913" y="1666"/>
            <a:ext cx="14622575" cy="8226269"/>
          </a:xfrm>
          <a:prstGeom prst="rect">
            <a:avLst/>
          </a:prstGeom>
        </p:spPr>
      </p:pic>
    </p:spTree>
    <p:extLst>
      <p:ext uri="{BB962C8B-B14F-4D97-AF65-F5344CB8AC3E}">
        <p14:creationId xmlns:p14="http://schemas.microsoft.com/office/powerpoint/2010/main" val="265253377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5703" y="5288283"/>
            <a:ext cx="12435840" cy="1634490"/>
          </a:xfrm>
          <a:prstGeom prst="rect">
            <a:avLst/>
          </a:prstGeom>
        </p:spPr>
        <p:txBody>
          <a:bodyPr anchor="t"/>
          <a:lstStyle>
            <a:lvl1pPr algn="l">
              <a:defRPr sz="5782" b="1" cap="all"/>
            </a:lvl1pPr>
          </a:lstStyle>
          <a:p>
            <a:r>
              <a:rPr lang="es-MX"/>
              <a:t>Haz clic para modificar el estilo de título del patrón</a:t>
            </a:r>
            <a:endParaRPr lang="es-ES"/>
          </a:p>
        </p:txBody>
      </p:sp>
      <p:sp>
        <p:nvSpPr>
          <p:cNvPr id="3" name="Marcador de texto 2"/>
          <p:cNvSpPr>
            <a:spLocks noGrp="1"/>
          </p:cNvSpPr>
          <p:nvPr>
            <p:ph type="body" idx="1"/>
          </p:nvPr>
        </p:nvSpPr>
        <p:spPr>
          <a:xfrm>
            <a:off x="1155703" y="3488059"/>
            <a:ext cx="12435840" cy="1800224"/>
          </a:xfrm>
          <a:prstGeom prst="rect">
            <a:avLst/>
          </a:prstGeom>
        </p:spPr>
        <p:txBody>
          <a:bodyPr anchor="b"/>
          <a:lstStyle>
            <a:lvl1pPr marL="0" indent="0">
              <a:buNone/>
              <a:defRPr sz="2812">
                <a:solidFill>
                  <a:schemeClr val="tx1">
                    <a:tint val="75000"/>
                  </a:schemeClr>
                </a:solidFill>
              </a:defRPr>
            </a:lvl1pPr>
            <a:lvl2pPr marL="658887" indent="0">
              <a:buNone/>
              <a:defRPr sz="2656">
                <a:solidFill>
                  <a:schemeClr val="tx1">
                    <a:tint val="75000"/>
                  </a:schemeClr>
                </a:solidFill>
              </a:defRPr>
            </a:lvl2pPr>
            <a:lvl3pPr marL="1317773" indent="0">
              <a:buNone/>
              <a:defRPr sz="2344">
                <a:solidFill>
                  <a:schemeClr val="tx1">
                    <a:tint val="75000"/>
                  </a:schemeClr>
                </a:solidFill>
              </a:defRPr>
            </a:lvl3pPr>
            <a:lvl4pPr marL="1976660" indent="0">
              <a:buNone/>
              <a:defRPr sz="2031">
                <a:solidFill>
                  <a:schemeClr val="tx1">
                    <a:tint val="75000"/>
                  </a:schemeClr>
                </a:solidFill>
              </a:defRPr>
            </a:lvl4pPr>
            <a:lvl5pPr marL="2635544" indent="0">
              <a:buNone/>
              <a:defRPr sz="2031">
                <a:solidFill>
                  <a:schemeClr val="tx1">
                    <a:tint val="75000"/>
                  </a:schemeClr>
                </a:solidFill>
              </a:defRPr>
            </a:lvl5pPr>
            <a:lvl6pPr marL="3294431" indent="0">
              <a:buNone/>
              <a:defRPr sz="2031">
                <a:solidFill>
                  <a:schemeClr val="tx1">
                    <a:tint val="75000"/>
                  </a:schemeClr>
                </a:solidFill>
              </a:defRPr>
            </a:lvl6pPr>
            <a:lvl7pPr marL="3953318" indent="0">
              <a:buNone/>
              <a:defRPr sz="2031">
                <a:solidFill>
                  <a:schemeClr val="tx1">
                    <a:tint val="75000"/>
                  </a:schemeClr>
                </a:solidFill>
              </a:defRPr>
            </a:lvl7pPr>
            <a:lvl8pPr marL="4612204" indent="0">
              <a:buNone/>
              <a:defRPr sz="2031">
                <a:solidFill>
                  <a:schemeClr val="tx1">
                    <a:tint val="75000"/>
                  </a:schemeClr>
                </a:solidFill>
              </a:defRPr>
            </a:lvl8pPr>
            <a:lvl9pPr marL="5271091" indent="0">
              <a:buNone/>
              <a:defRPr sz="2031">
                <a:solidFill>
                  <a:schemeClr val="tx1">
                    <a:tint val="75000"/>
                  </a:schemeClr>
                </a:solidFill>
              </a:defRPr>
            </a:lvl9pPr>
          </a:lstStyle>
          <a:p>
            <a:pPr lvl="0"/>
            <a:r>
              <a:rPr lang="es-MX"/>
              <a:t>Haga clic para modificar los estilos de texto del patrón</a:t>
            </a:r>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305317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contenido 2"/>
          <p:cNvSpPr>
            <a:spLocks noGrp="1"/>
          </p:cNvSpPr>
          <p:nvPr>
            <p:ph sz="half" idx="1"/>
          </p:nvPr>
        </p:nvSpPr>
        <p:spPr>
          <a:xfrm>
            <a:off x="731520" y="1920240"/>
            <a:ext cx="6461760" cy="5431156"/>
          </a:xfrm>
          <a:prstGeom prst="rect">
            <a:avLst/>
          </a:prstGeom>
        </p:spPr>
        <p:txBody>
          <a:bodyPr/>
          <a:lstStyle>
            <a:lvl1pPr>
              <a:defRPr sz="4064"/>
            </a:lvl1pPr>
            <a:lvl2pPr>
              <a:defRPr sz="3437"/>
            </a:lvl2pPr>
            <a:lvl3pPr>
              <a:defRPr sz="2812"/>
            </a:lvl3pPr>
            <a:lvl4pPr>
              <a:defRPr sz="2656"/>
            </a:lvl4pPr>
            <a:lvl5pPr>
              <a:defRPr sz="2656"/>
            </a:lvl5pPr>
            <a:lvl6pPr>
              <a:defRPr sz="2656"/>
            </a:lvl6pPr>
            <a:lvl7pPr>
              <a:defRPr sz="2656"/>
            </a:lvl7pPr>
            <a:lvl8pPr>
              <a:defRPr sz="2656"/>
            </a:lvl8pPr>
            <a:lvl9pPr>
              <a:defRPr sz="2656"/>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contenido 3"/>
          <p:cNvSpPr>
            <a:spLocks noGrp="1"/>
          </p:cNvSpPr>
          <p:nvPr>
            <p:ph sz="half" idx="2"/>
          </p:nvPr>
        </p:nvSpPr>
        <p:spPr>
          <a:xfrm>
            <a:off x="7437122" y="1920240"/>
            <a:ext cx="6461760" cy="5431156"/>
          </a:xfrm>
          <a:prstGeom prst="rect">
            <a:avLst/>
          </a:prstGeom>
        </p:spPr>
        <p:txBody>
          <a:bodyPr/>
          <a:lstStyle>
            <a:lvl1pPr>
              <a:defRPr sz="4064"/>
            </a:lvl1pPr>
            <a:lvl2pPr>
              <a:defRPr sz="3437"/>
            </a:lvl2pPr>
            <a:lvl3pPr>
              <a:defRPr sz="2812"/>
            </a:lvl3pPr>
            <a:lvl4pPr>
              <a:defRPr sz="2656"/>
            </a:lvl4pPr>
            <a:lvl5pPr>
              <a:defRPr sz="2656"/>
            </a:lvl5pPr>
            <a:lvl6pPr>
              <a:defRPr sz="2656"/>
            </a:lvl6pPr>
            <a:lvl7pPr>
              <a:defRPr sz="2656"/>
            </a:lvl7pPr>
            <a:lvl8pPr>
              <a:defRPr sz="2656"/>
            </a:lvl8pPr>
            <a:lvl9pPr>
              <a:defRPr sz="2656"/>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145685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lvl1pPr>
              <a:defRPr/>
            </a:lvl1pPr>
          </a:lstStyle>
          <a:p>
            <a:r>
              <a:rPr lang="es-MX"/>
              <a:t>Haz clic para modificar el estilo de título del patrón</a:t>
            </a:r>
            <a:endParaRPr lang="es-ES"/>
          </a:p>
        </p:txBody>
      </p:sp>
      <p:sp>
        <p:nvSpPr>
          <p:cNvPr id="3" name="Marcador de texto 2"/>
          <p:cNvSpPr>
            <a:spLocks noGrp="1"/>
          </p:cNvSpPr>
          <p:nvPr>
            <p:ph type="body" idx="1"/>
          </p:nvPr>
        </p:nvSpPr>
        <p:spPr>
          <a:xfrm>
            <a:off x="731520" y="1842136"/>
            <a:ext cx="6464301" cy="767716"/>
          </a:xfrm>
          <a:prstGeom prst="rect">
            <a:avLst/>
          </a:prstGeom>
        </p:spPr>
        <p:txBody>
          <a:bodyPr anchor="b"/>
          <a:lstStyle>
            <a:lvl1pPr marL="0" indent="0">
              <a:buNone/>
              <a:defRPr sz="3437" b="1"/>
            </a:lvl1pPr>
            <a:lvl2pPr marL="658887" indent="0">
              <a:buNone/>
              <a:defRPr sz="2812" b="1"/>
            </a:lvl2pPr>
            <a:lvl3pPr marL="1317773" indent="0">
              <a:buNone/>
              <a:defRPr sz="2656" b="1"/>
            </a:lvl3pPr>
            <a:lvl4pPr marL="1976660" indent="0">
              <a:buNone/>
              <a:defRPr sz="2344" b="1"/>
            </a:lvl4pPr>
            <a:lvl5pPr marL="2635544" indent="0">
              <a:buNone/>
              <a:defRPr sz="2344" b="1"/>
            </a:lvl5pPr>
            <a:lvl6pPr marL="3294431" indent="0">
              <a:buNone/>
              <a:defRPr sz="2344" b="1"/>
            </a:lvl6pPr>
            <a:lvl7pPr marL="3953318" indent="0">
              <a:buNone/>
              <a:defRPr sz="2344" b="1"/>
            </a:lvl7pPr>
            <a:lvl8pPr marL="4612204" indent="0">
              <a:buNone/>
              <a:defRPr sz="2344" b="1"/>
            </a:lvl8pPr>
            <a:lvl9pPr marL="5271091" indent="0">
              <a:buNone/>
              <a:defRPr sz="2344" b="1"/>
            </a:lvl9pPr>
          </a:lstStyle>
          <a:p>
            <a:pPr lvl="0"/>
            <a:r>
              <a:rPr lang="es-MX"/>
              <a:t>Haga clic para modificar los estilos de texto del patrón</a:t>
            </a:r>
          </a:p>
        </p:txBody>
      </p:sp>
      <p:sp>
        <p:nvSpPr>
          <p:cNvPr id="4" name="Marcador de contenido 3"/>
          <p:cNvSpPr>
            <a:spLocks noGrp="1"/>
          </p:cNvSpPr>
          <p:nvPr>
            <p:ph sz="half" idx="2"/>
          </p:nvPr>
        </p:nvSpPr>
        <p:spPr>
          <a:xfrm>
            <a:off x="731520" y="2609851"/>
            <a:ext cx="6464301" cy="4741546"/>
          </a:xfrm>
          <a:prstGeom prst="rect">
            <a:avLst/>
          </a:prstGeom>
        </p:spPr>
        <p:txBody>
          <a:bodyPr/>
          <a:lstStyle>
            <a:lvl1pPr>
              <a:defRPr sz="3437"/>
            </a:lvl1pPr>
            <a:lvl2pPr>
              <a:defRPr sz="2812"/>
            </a:lvl2pPr>
            <a:lvl3pPr>
              <a:defRPr sz="2656"/>
            </a:lvl3pPr>
            <a:lvl4pPr>
              <a:defRPr sz="2344"/>
            </a:lvl4pPr>
            <a:lvl5pPr>
              <a:defRPr sz="2344"/>
            </a:lvl5pPr>
            <a:lvl6pPr>
              <a:defRPr sz="2344"/>
            </a:lvl6pPr>
            <a:lvl7pPr>
              <a:defRPr sz="2344"/>
            </a:lvl7pPr>
            <a:lvl8pPr>
              <a:defRPr sz="2344"/>
            </a:lvl8pPr>
            <a:lvl9pPr>
              <a:defRPr sz="2344"/>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texto 4"/>
          <p:cNvSpPr>
            <a:spLocks noGrp="1"/>
          </p:cNvSpPr>
          <p:nvPr>
            <p:ph type="body" sz="quarter" idx="3"/>
          </p:nvPr>
        </p:nvSpPr>
        <p:spPr>
          <a:xfrm>
            <a:off x="7432044" y="1842136"/>
            <a:ext cx="6466840" cy="767716"/>
          </a:xfrm>
          <a:prstGeom prst="rect">
            <a:avLst/>
          </a:prstGeom>
        </p:spPr>
        <p:txBody>
          <a:bodyPr anchor="b"/>
          <a:lstStyle>
            <a:lvl1pPr marL="0" indent="0">
              <a:buNone/>
              <a:defRPr sz="3437" b="1"/>
            </a:lvl1pPr>
            <a:lvl2pPr marL="658887" indent="0">
              <a:buNone/>
              <a:defRPr sz="2812" b="1"/>
            </a:lvl2pPr>
            <a:lvl3pPr marL="1317773" indent="0">
              <a:buNone/>
              <a:defRPr sz="2656" b="1"/>
            </a:lvl3pPr>
            <a:lvl4pPr marL="1976660" indent="0">
              <a:buNone/>
              <a:defRPr sz="2344" b="1"/>
            </a:lvl4pPr>
            <a:lvl5pPr marL="2635544" indent="0">
              <a:buNone/>
              <a:defRPr sz="2344" b="1"/>
            </a:lvl5pPr>
            <a:lvl6pPr marL="3294431" indent="0">
              <a:buNone/>
              <a:defRPr sz="2344" b="1"/>
            </a:lvl6pPr>
            <a:lvl7pPr marL="3953318" indent="0">
              <a:buNone/>
              <a:defRPr sz="2344" b="1"/>
            </a:lvl7pPr>
            <a:lvl8pPr marL="4612204" indent="0">
              <a:buNone/>
              <a:defRPr sz="2344" b="1"/>
            </a:lvl8pPr>
            <a:lvl9pPr marL="5271091" indent="0">
              <a:buNone/>
              <a:defRPr sz="2344" b="1"/>
            </a:lvl9pPr>
          </a:lstStyle>
          <a:p>
            <a:pPr lvl="0"/>
            <a:r>
              <a:rPr lang="es-MX"/>
              <a:t>Haga clic para modificar los estilos de texto del patrón</a:t>
            </a:r>
          </a:p>
        </p:txBody>
      </p:sp>
      <p:sp>
        <p:nvSpPr>
          <p:cNvPr id="6" name="Marcador de contenido 5"/>
          <p:cNvSpPr>
            <a:spLocks noGrp="1"/>
          </p:cNvSpPr>
          <p:nvPr>
            <p:ph sz="quarter" idx="4"/>
          </p:nvPr>
        </p:nvSpPr>
        <p:spPr>
          <a:xfrm>
            <a:off x="7432044" y="2609851"/>
            <a:ext cx="6466840" cy="4741546"/>
          </a:xfrm>
          <a:prstGeom prst="rect">
            <a:avLst/>
          </a:prstGeom>
        </p:spPr>
        <p:txBody>
          <a:bodyPr/>
          <a:lstStyle>
            <a:lvl1pPr>
              <a:defRPr sz="3437"/>
            </a:lvl1pPr>
            <a:lvl2pPr>
              <a:defRPr sz="2812"/>
            </a:lvl2pPr>
            <a:lvl3pPr>
              <a:defRPr sz="2656"/>
            </a:lvl3pPr>
            <a:lvl4pPr>
              <a:defRPr sz="2344"/>
            </a:lvl4pPr>
            <a:lvl5pPr>
              <a:defRPr sz="2344"/>
            </a:lvl5pPr>
            <a:lvl6pPr>
              <a:defRPr sz="2344"/>
            </a:lvl6pPr>
            <a:lvl7pPr>
              <a:defRPr sz="2344"/>
            </a:lvl7pPr>
            <a:lvl8pPr>
              <a:defRPr sz="2344"/>
            </a:lvl8pPr>
            <a:lvl9pPr>
              <a:defRPr sz="2344"/>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7" name="Marcador de fecha 6"/>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8" name="Marcador de pie de página 7"/>
          <p:cNvSpPr>
            <a:spLocks noGrp="1"/>
          </p:cNvSpPr>
          <p:nvPr>
            <p:ph type="ftr" sz="quarter" idx="11"/>
          </p:nvPr>
        </p:nvSpPr>
        <p:spPr>
          <a:xfrm>
            <a:off x="4998722" y="7627622"/>
            <a:ext cx="4632960" cy="438149"/>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9674652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fecha 2"/>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4" name="Marcador de pie de página 3"/>
          <p:cNvSpPr>
            <a:spLocks noGrp="1"/>
          </p:cNvSpPr>
          <p:nvPr>
            <p:ph type="ftr" sz="quarter" idx="11"/>
          </p:nvPr>
        </p:nvSpPr>
        <p:spPr>
          <a:xfrm>
            <a:off x="4998722" y="7627622"/>
            <a:ext cx="4632960" cy="438149"/>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7269256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3" name="Marcador de pie de página 2"/>
          <p:cNvSpPr>
            <a:spLocks noGrp="1"/>
          </p:cNvSpPr>
          <p:nvPr>
            <p:ph type="ftr" sz="quarter" idx="11"/>
          </p:nvPr>
        </p:nvSpPr>
        <p:spPr>
          <a:xfrm>
            <a:off x="4998722" y="7627622"/>
            <a:ext cx="4632960" cy="438149"/>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1437387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731524" y="327662"/>
            <a:ext cx="4813299" cy="1394459"/>
          </a:xfrm>
          <a:prstGeom prst="rect">
            <a:avLst/>
          </a:prstGeom>
        </p:spPr>
        <p:txBody>
          <a:bodyPr anchor="b"/>
          <a:lstStyle>
            <a:lvl1pPr algn="l">
              <a:defRPr sz="2812" b="1"/>
            </a:lvl1pPr>
          </a:lstStyle>
          <a:p>
            <a:r>
              <a:rPr lang="es-MX"/>
              <a:t>Haz clic para modificar el estilo de título del patrón</a:t>
            </a:r>
            <a:endParaRPr lang="es-ES"/>
          </a:p>
        </p:txBody>
      </p:sp>
      <p:sp>
        <p:nvSpPr>
          <p:cNvPr id="3" name="Marcador de contenido 2"/>
          <p:cNvSpPr>
            <a:spLocks noGrp="1"/>
          </p:cNvSpPr>
          <p:nvPr>
            <p:ph idx="1"/>
          </p:nvPr>
        </p:nvSpPr>
        <p:spPr>
          <a:xfrm>
            <a:off x="5720081" y="327662"/>
            <a:ext cx="8178800" cy="7023736"/>
          </a:xfrm>
          <a:prstGeom prst="rect">
            <a:avLst/>
          </a:prstGeom>
        </p:spPr>
        <p:txBody>
          <a:bodyPr/>
          <a:lstStyle>
            <a:lvl1pPr>
              <a:defRPr sz="4688"/>
            </a:lvl1pPr>
            <a:lvl2pPr>
              <a:defRPr sz="4064"/>
            </a:lvl2pPr>
            <a:lvl3pPr>
              <a:defRPr sz="3437"/>
            </a:lvl3pPr>
            <a:lvl4pPr>
              <a:defRPr sz="2812"/>
            </a:lvl4pPr>
            <a:lvl5pPr>
              <a:defRPr sz="2812"/>
            </a:lvl5pPr>
            <a:lvl6pPr>
              <a:defRPr sz="2812"/>
            </a:lvl6pPr>
            <a:lvl7pPr>
              <a:defRPr sz="2812"/>
            </a:lvl7pPr>
            <a:lvl8pPr>
              <a:defRPr sz="2812"/>
            </a:lvl8pPr>
            <a:lvl9pPr>
              <a:defRPr sz="2812"/>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texto 3"/>
          <p:cNvSpPr>
            <a:spLocks noGrp="1"/>
          </p:cNvSpPr>
          <p:nvPr>
            <p:ph type="body" sz="half" idx="2"/>
          </p:nvPr>
        </p:nvSpPr>
        <p:spPr>
          <a:xfrm>
            <a:off x="731524" y="1722123"/>
            <a:ext cx="4813299" cy="5629274"/>
          </a:xfrm>
          <a:prstGeom prst="rect">
            <a:avLst/>
          </a:prstGeom>
        </p:spPr>
        <p:txBody>
          <a:bodyPr/>
          <a:lstStyle>
            <a:lvl1pPr marL="0" indent="0">
              <a:buNone/>
              <a:defRPr sz="2031"/>
            </a:lvl1pPr>
            <a:lvl2pPr marL="658887" indent="0">
              <a:buNone/>
              <a:defRPr sz="1719"/>
            </a:lvl2pPr>
            <a:lvl3pPr marL="1317773" indent="0">
              <a:buNone/>
              <a:defRPr sz="1406"/>
            </a:lvl3pPr>
            <a:lvl4pPr marL="1976660" indent="0">
              <a:buNone/>
              <a:defRPr sz="1250"/>
            </a:lvl4pPr>
            <a:lvl5pPr marL="2635544" indent="0">
              <a:buNone/>
              <a:defRPr sz="1250"/>
            </a:lvl5pPr>
            <a:lvl6pPr marL="3294431" indent="0">
              <a:buNone/>
              <a:defRPr sz="1250"/>
            </a:lvl6pPr>
            <a:lvl7pPr marL="3953318" indent="0">
              <a:buNone/>
              <a:defRPr sz="1250"/>
            </a:lvl7pPr>
            <a:lvl8pPr marL="4612204" indent="0">
              <a:buNone/>
              <a:defRPr sz="1250"/>
            </a:lvl8pPr>
            <a:lvl9pPr marL="5271091" indent="0">
              <a:buNone/>
              <a:defRPr sz="1250"/>
            </a:lvl9pPr>
          </a:lstStyle>
          <a:p>
            <a:pPr lvl="0"/>
            <a:r>
              <a:rPr lang="es-MX"/>
              <a:t>Haga clic para modificar los estilos de texto del patrón</a:t>
            </a:r>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1907447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867662" y="5760719"/>
            <a:ext cx="8778240" cy="680087"/>
          </a:xfrm>
          <a:prstGeom prst="rect">
            <a:avLst/>
          </a:prstGeom>
        </p:spPr>
        <p:txBody>
          <a:bodyPr anchor="b"/>
          <a:lstStyle>
            <a:lvl1pPr algn="l">
              <a:defRPr sz="2812" b="1"/>
            </a:lvl1pPr>
          </a:lstStyle>
          <a:p>
            <a:r>
              <a:rPr lang="es-MX"/>
              <a:t>Haz clic para modificar el estilo de título del patrón</a:t>
            </a:r>
            <a:endParaRPr lang="es-ES"/>
          </a:p>
        </p:txBody>
      </p:sp>
      <p:sp>
        <p:nvSpPr>
          <p:cNvPr id="3" name="Marcador de posición de imagen 2"/>
          <p:cNvSpPr>
            <a:spLocks noGrp="1"/>
          </p:cNvSpPr>
          <p:nvPr>
            <p:ph type="pic" idx="1"/>
          </p:nvPr>
        </p:nvSpPr>
        <p:spPr>
          <a:xfrm>
            <a:off x="2867662" y="735332"/>
            <a:ext cx="8778240" cy="4937760"/>
          </a:xfrm>
          <a:prstGeom prst="rect">
            <a:avLst/>
          </a:prstGeom>
        </p:spPr>
        <p:txBody>
          <a:bodyPr/>
          <a:lstStyle>
            <a:lvl1pPr marL="0" indent="0">
              <a:buNone/>
              <a:defRPr sz="4688"/>
            </a:lvl1pPr>
            <a:lvl2pPr marL="658887" indent="0">
              <a:buNone/>
              <a:defRPr sz="4064"/>
            </a:lvl2pPr>
            <a:lvl3pPr marL="1317773" indent="0">
              <a:buNone/>
              <a:defRPr sz="3437"/>
            </a:lvl3pPr>
            <a:lvl4pPr marL="1976660" indent="0">
              <a:buNone/>
              <a:defRPr sz="2812"/>
            </a:lvl4pPr>
            <a:lvl5pPr marL="2635544" indent="0">
              <a:buNone/>
              <a:defRPr sz="2812"/>
            </a:lvl5pPr>
            <a:lvl6pPr marL="3294431" indent="0">
              <a:buNone/>
              <a:defRPr sz="2812"/>
            </a:lvl6pPr>
            <a:lvl7pPr marL="3953318" indent="0">
              <a:buNone/>
              <a:defRPr sz="2812"/>
            </a:lvl7pPr>
            <a:lvl8pPr marL="4612204" indent="0">
              <a:buNone/>
              <a:defRPr sz="2812"/>
            </a:lvl8pPr>
            <a:lvl9pPr marL="5271091" indent="0">
              <a:buNone/>
              <a:defRPr sz="2812"/>
            </a:lvl9pPr>
          </a:lstStyle>
          <a:p>
            <a:r>
              <a:rPr lang="es-MX"/>
              <a:t>Haz clic en el icono para agregar una imagen</a:t>
            </a:r>
            <a:endParaRPr lang="es-ES"/>
          </a:p>
        </p:txBody>
      </p:sp>
      <p:sp>
        <p:nvSpPr>
          <p:cNvPr id="4" name="Marcador de texto 3"/>
          <p:cNvSpPr>
            <a:spLocks noGrp="1"/>
          </p:cNvSpPr>
          <p:nvPr>
            <p:ph type="body" sz="half" idx="2"/>
          </p:nvPr>
        </p:nvSpPr>
        <p:spPr>
          <a:xfrm>
            <a:off x="2867662" y="6440807"/>
            <a:ext cx="8778240" cy="965834"/>
          </a:xfrm>
          <a:prstGeom prst="rect">
            <a:avLst/>
          </a:prstGeom>
        </p:spPr>
        <p:txBody>
          <a:bodyPr/>
          <a:lstStyle>
            <a:lvl1pPr marL="0" indent="0">
              <a:buNone/>
              <a:defRPr sz="2031"/>
            </a:lvl1pPr>
            <a:lvl2pPr marL="658887" indent="0">
              <a:buNone/>
              <a:defRPr sz="1719"/>
            </a:lvl2pPr>
            <a:lvl3pPr marL="1317773" indent="0">
              <a:buNone/>
              <a:defRPr sz="1406"/>
            </a:lvl3pPr>
            <a:lvl4pPr marL="1976660" indent="0">
              <a:buNone/>
              <a:defRPr sz="1250"/>
            </a:lvl4pPr>
            <a:lvl5pPr marL="2635544" indent="0">
              <a:buNone/>
              <a:defRPr sz="1250"/>
            </a:lvl5pPr>
            <a:lvl6pPr marL="3294431" indent="0">
              <a:buNone/>
              <a:defRPr sz="1250"/>
            </a:lvl6pPr>
            <a:lvl7pPr marL="3953318" indent="0">
              <a:buNone/>
              <a:defRPr sz="1250"/>
            </a:lvl7pPr>
            <a:lvl8pPr marL="4612204" indent="0">
              <a:buNone/>
              <a:defRPr sz="1250"/>
            </a:lvl8pPr>
            <a:lvl9pPr marL="5271091" indent="0">
              <a:buNone/>
              <a:defRPr sz="1250"/>
            </a:lvl9pPr>
          </a:lstStyle>
          <a:p>
            <a:pPr lvl="0"/>
            <a:r>
              <a:rPr lang="es-MX"/>
              <a:t>Haga clic para modificar los estilos de texto del patrón</a:t>
            </a:r>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687658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p:nvPicPr>
        <p:blipFill>
          <a:blip r:embed="rId14"/>
          <a:stretch>
            <a:fillRect/>
          </a:stretch>
        </p:blipFill>
        <p:spPr>
          <a:xfrm>
            <a:off x="3913" y="0"/>
            <a:ext cx="14622575" cy="82296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p:nvPicPr>
        <p:blipFill>
          <a:blip r:embed="rId15"/>
          <a:srcRect/>
          <a:stretch/>
        </p:blipFill>
        <p:spPr>
          <a:xfrm>
            <a:off x="7719" y="3807"/>
            <a:ext cx="14614963" cy="8221987"/>
          </a:xfrm>
          <a:prstGeom prst="rect">
            <a:avLst/>
          </a:prstGeom>
        </p:spPr>
      </p:pic>
    </p:spTree>
    <p:extLst>
      <p:ext uri="{BB962C8B-B14F-4D97-AF65-F5344CB8AC3E}">
        <p14:creationId xmlns:p14="http://schemas.microsoft.com/office/powerpoint/2010/main" val="3902836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658887" rtl="0" eaLnBrk="1" latinLnBrk="0" hangingPunct="1">
        <a:spcBef>
          <a:spcPct val="0"/>
        </a:spcBef>
        <a:buNone/>
        <a:defRPr sz="6407" kern="1200">
          <a:solidFill>
            <a:schemeClr val="tx1"/>
          </a:solidFill>
          <a:latin typeface="+mj-lt"/>
          <a:ea typeface="+mj-ea"/>
          <a:cs typeface="+mj-cs"/>
        </a:defRPr>
      </a:lvl1pPr>
    </p:titleStyle>
    <p:bodyStyle>
      <a:lvl1pPr marL="494164" indent="-494164" algn="l" defTabSz="658887" rtl="0" eaLnBrk="1" latinLnBrk="0" hangingPunct="1">
        <a:spcBef>
          <a:spcPct val="20000"/>
        </a:spcBef>
        <a:buFont typeface="Arial"/>
        <a:buChar char="•"/>
        <a:defRPr sz="4688" kern="1200">
          <a:solidFill>
            <a:schemeClr val="tx1"/>
          </a:solidFill>
          <a:latin typeface="+mn-lt"/>
          <a:ea typeface="+mn-ea"/>
          <a:cs typeface="+mn-cs"/>
        </a:defRPr>
      </a:lvl1pPr>
      <a:lvl2pPr marL="1070690" indent="-411805" algn="l" defTabSz="658887" rtl="0" eaLnBrk="1" latinLnBrk="0" hangingPunct="1">
        <a:spcBef>
          <a:spcPct val="20000"/>
        </a:spcBef>
        <a:buFont typeface="Arial"/>
        <a:buChar char="–"/>
        <a:defRPr sz="4064" kern="1200">
          <a:solidFill>
            <a:schemeClr val="tx1"/>
          </a:solidFill>
          <a:latin typeface="+mn-lt"/>
          <a:ea typeface="+mn-ea"/>
          <a:cs typeface="+mn-cs"/>
        </a:defRPr>
      </a:lvl2pPr>
      <a:lvl3pPr marL="1647216" indent="-329443" algn="l" defTabSz="658887" rtl="0" eaLnBrk="1" latinLnBrk="0" hangingPunct="1">
        <a:spcBef>
          <a:spcPct val="20000"/>
        </a:spcBef>
        <a:buFont typeface="Arial"/>
        <a:buChar char="•"/>
        <a:defRPr sz="3437" kern="1200">
          <a:solidFill>
            <a:schemeClr val="tx1"/>
          </a:solidFill>
          <a:latin typeface="+mn-lt"/>
          <a:ea typeface="+mn-ea"/>
          <a:cs typeface="+mn-cs"/>
        </a:defRPr>
      </a:lvl3pPr>
      <a:lvl4pPr marL="2306101" indent="-329443" algn="l" defTabSz="658887" rtl="0" eaLnBrk="1" latinLnBrk="0" hangingPunct="1">
        <a:spcBef>
          <a:spcPct val="20000"/>
        </a:spcBef>
        <a:buFont typeface="Arial"/>
        <a:buChar char="–"/>
        <a:defRPr sz="2812" kern="1200">
          <a:solidFill>
            <a:schemeClr val="tx1"/>
          </a:solidFill>
          <a:latin typeface="+mn-lt"/>
          <a:ea typeface="+mn-ea"/>
          <a:cs typeface="+mn-cs"/>
        </a:defRPr>
      </a:lvl4pPr>
      <a:lvl5pPr marL="2964989" indent="-329443" algn="l" defTabSz="658887" rtl="0" eaLnBrk="1" latinLnBrk="0" hangingPunct="1">
        <a:spcBef>
          <a:spcPct val="20000"/>
        </a:spcBef>
        <a:buFont typeface="Arial"/>
        <a:buChar char="»"/>
        <a:defRPr sz="2812" kern="1200">
          <a:solidFill>
            <a:schemeClr val="tx1"/>
          </a:solidFill>
          <a:latin typeface="+mn-lt"/>
          <a:ea typeface="+mn-ea"/>
          <a:cs typeface="+mn-cs"/>
        </a:defRPr>
      </a:lvl5pPr>
      <a:lvl6pPr marL="3623875" indent="-329443" algn="l" defTabSz="658887" rtl="0" eaLnBrk="1" latinLnBrk="0" hangingPunct="1">
        <a:spcBef>
          <a:spcPct val="20000"/>
        </a:spcBef>
        <a:buFont typeface="Arial"/>
        <a:buChar char="•"/>
        <a:defRPr sz="2812" kern="1200">
          <a:solidFill>
            <a:schemeClr val="tx1"/>
          </a:solidFill>
          <a:latin typeface="+mn-lt"/>
          <a:ea typeface="+mn-ea"/>
          <a:cs typeface="+mn-cs"/>
        </a:defRPr>
      </a:lvl6pPr>
      <a:lvl7pPr marL="4282762" indent="-329443" algn="l" defTabSz="658887" rtl="0" eaLnBrk="1" latinLnBrk="0" hangingPunct="1">
        <a:spcBef>
          <a:spcPct val="20000"/>
        </a:spcBef>
        <a:buFont typeface="Arial"/>
        <a:buChar char="•"/>
        <a:defRPr sz="2812" kern="1200">
          <a:solidFill>
            <a:schemeClr val="tx1"/>
          </a:solidFill>
          <a:latin typeface="+mn-lt"/>
          <a:ea typeface="+mn-ea"/>
          <a:cs typeface="+mn-cs"/>
        </a:defRPr>
      </a:lvl7pPr>
      <a:lvl8pPr marL="4941647" indent="-329443" algn="l" defTabSz="658887" rtl="0" eaLnBrk="1" latinLnBrk="0" hangingPunct="1">
        <a:spcBef>
          <a:spcPct val="20000"/>
        </a:spcBef>
        <a:buFont typeface="Arial"/>
        <a:buChar char="•"/>
        <a:defRPr sz="2812" kern="1200">
          <a:solidFill>
            <a:schemeClr val="tx1"/>
          </a:solidFill>
          <a:latin typeface="+mn-lt"/>
          <a:ea typeface="+mn-ea"/>
          <a:cs typeface="+mn-cs"/>
        </a:defRPr>
      </a:lvl8pPr>
      <a:lvl9pPr marL="5600534" indent="-329443" algn="l" defTabSz="658887" rtl="0" eaLnBrk="1" latinLnBrk="0" hangingPunct="1">
        <a:spcBef>
          <a:spcPct val="20000"/>
        </a:spcBef>
        <a:buFont typeface="Arial"/>
        <a:buChar char="•"/>
        <a:defRPr sz="2812" kern="1200">
          <a:solidFill>
            <a:schemeClr val="tx1"/>
          </a:solidFill>
          <a:latin typeface="+mn-lt"/>
          <a:ea typeface="+mn-ea"/>
          <a:cs typeface="+mn-cs"/>
        </a:defRPr>
      </a:lvl9pPr>
    </p:bodyStyle>
    <p:otherStyle>
      <a:defPPr>
        <a:defRPr lang="es-ES"/>
      </a:defPPr>
      <a:lvl1pPr marL="0" algn="l" defTabSz="658887" rtl="0" eaLnBrk="1" latinLnBrk="0" hangingPunct="1">
        <a:defRPr sz="2656" kern="1200">
          <a:solidFill>
            <a:schemeClr val="tx1"/>
          </a:solidFill>
          <a:latin typeface="+mn-lt"/>
          <a:ea typeface="+mn-ea"/>
          <a:cs typeface="+mn-cs"/>
        </a:defRPr>
      </a:lvl1pPr>
      <a:lvl2pPr marL="658887" algn="l" defTabSz="658887" rtl="0" eaLnBrk="1" latinLnBrk="0" hangingPunct="1">
        <a:defRPr sz="2656" kern="1200">
          <a:solidFill>
            <a:schemeClr val="tx1"/>
          </a:solidFill>
          <a:latin typeface="+mn-lt"/>
          <a:ea typeface="+mn-ea"/>
          <a:cs typeface="+mn-cs"/>
        </a:defRPr>
      </a:lvl2pPr>
      <a:lvl3pPr marL="1317773" algn="l" defTabSz="658887" rtl="0" eaLnBrk="1" latinLnBrk="0" hangingPunct="1">
        <a:defRPr sz="2656" kern="1200">
          <a:solidFill>
            <a:schemeClr val="tx1"/>
          </a:solidFill>
          <a:latin typeface="+mn-lt"/>
          <a:ea typeface="+mn-ea"/>
          <a:cs typeface="+mn-cs"/>
        </a:defRPr>
      </a:lvl3pPr>
      <a:lvl4pPr marL="1976660" algn="l" defTabSz="658887" rtl="0" eaLnBrk="1" latinLnBrk="0" hangingPunct="1">
        <a:defRPr sz="2656" kern="1200">
          <a:solidFill>
            <a:schemeClr val="tx1"/>
          </a:solidFill>
          <a:latin typeface="+mn-lt"/>
          <a:ea typeface="+mn-ea"/>
          <a:cs typeface="+mn-cs"/>
        </a:defRPr>
      </a:lvl4pPr>
      <a:lvl5pPr marL="2635544" algn="l" defTabSz="658887" rtl="0" eaLnBrk="1" latinLnBrk="0" hangingPunct="1">
        <a:defRPr sz="2656" kern="1200">
          <a:solidFill>
            <a:schemeClr val="tx1"/>
          </a:solidFill>
          <a:latin typeface="+mn-lt"/>
          <a:ea typeface="+mn-ea"/>
          <a:cs typeface="+mn-cs"/>
        </a:defRPr>
      </a:lvl5pPr>
      <a:lvl6pPr marL="3294431" algn="l" defTabSz="658887" rtl="0" eaLnBrk="1" latinLnBrk="0" hangingPunct="1">
        <a:defRPr sz="2656" kern="1200">
          <a:solidFill>
            <a:schemeClr val="tx1"/>
          </a:solidFill>
          <a:latin typeface="+mn-lt"/>
          <a:ea typeface="+mn-ea"/>
          <a:cs typeface="+mn-cs"/>
        </a:defRPr>
      </a:lvl6pPr>
      <a:lvl7pPr marL="3953318" algn="l" defTabSz="658887" rtl="0" eaLnBrk="1" latinLnBrk="0" hangingPunct="1">
        <a:defRPr sz="2656" kern="1200">
          <a:solidFill>
            <a:schemeClr val="tx1"/>
          </a:solidFill>
          <a:latin typeface="+mn-lt"/>
          <a:ea typeface="+mn-ea"/>
          <a:cs typeface="+mn-cs"/>
        </a:defRPr>
      </a:lvl7pPr>
      <a:lvl8pPr marL="4612204" algn="l" defTabSz="658887" rtl="0" eaLnBrk="1" latinLnBrk="0" hangingPunct="1">
        <a:defRPr sz="2656" kern="1200">
          <a:solidFill>
            <a:schemeClr val="tx1"/>
          </a:solidFill>
          <a:latin typeface="+mn-lt"/>
          <a:ea typeface="+mn-ea"/>
          <a:cs typeface="+mn-cs"/>
        </a:defRPr>
      </a:lvl8pPr>
      <a:lvl9pPr marL="5271091" algn="l" defTabSz="658887" rtl="0" eaLnBrk="1" latinLnBrk="0" hangingPunct="1">
        <a:defRPr sz="26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http://upload.wikimedia.org/wikipedia/commons/b/bb/Platinum-Iridium_meter_bar.jpg"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nificación y control de producción: estrategias para mejorar la  eficiencia de tu empresa">
            <a:extLst>
              <a:ext uri="{FF2B5EF4-FFF2-40B4-BE49-F238E27FC236}">
                <a16:creationId xmlns:a16="http://schemas.microsoft.com/office/drawing/2014/main" id="{49C3E35E-B9C9-5C84-FD37-8328F4CF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526" y="0"/>
            <a:ext cx="8580873"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F2D0A33C-7F96-DE58-A0FE-8023149DE4CA}"/>
              </a:ext>
            </a:extLst>
          </p:cNvPr>
          <p:cNvSpPr/>
          <p:nvPr/>
        </p:nvSpPr>
        <p:spPr>
          <a:xfrm>
            <a:off x="413780" y="762000"/>
            <a:ext cx="5405130" cy="2736574"/>
          </a:xfrm>
          <a:prstGeom prst="rect">
            <a:avLst/>
          </a:prstGeom>
          <a:noFill/>
          <a:ln/>
        </p:spPr>
        <p:txBody>
          <a:bodyPr wrap="square" lIns="0" tIns="0" rIns="0" bIns="0" rtlCol="0" anchor="t"/>
          <a:lstStyle/>
          <a:p>
            <a:pPr marL="0" indent="0" algn="ctr">
              <a:lnSpc>
                <a:spcPts val="5550"/>
              </a:lnSpc>
              <a:buNone/>
            </a:pPr>
            <a:r>
              <a:rPr lang="es-CO" sz="4450" dirty="0">
                <a:solidFill>
                  <a:schemeClr val="bg1"/>
                </a:solidFill>
                <a:latin typeface="Crimson Pro Semi Bold" pitchFamily="34" charset="0"/>
                <a:ea typeface="Crimson Pro Semi Bold" pitchFamily="34" charset="-122"/>
                <a:cs typeface="Crimson Pro Semi Bold" pitchFamily="34" charset="-120"/>
              </a:rPr>
              <a:t>OPTATIVA II: METROLOGÍA Y MEDICIÓN</a:t>
            </a:r>
            <a:endParaRPr lang="en-US" sz="4450" dirty="0">
              <a:solidFill>
                <a:schemeClr val="bg1"/>
              </a:solidFill>
            </a:endParaRPr>
          </a:p>
        </p:txBody>
      </p:sp>
      <p:sp>
        <p:nvSpPr>
          <p:cNvPr id="3" name="Shape 1">
            <a:extLst>
              <a:ext uri="{FF2B5EF4-FFF2-40B4-BE49-F238E27FC236}">
                <a16:creationId xmlns:a16="http://schemas.microsoft.com/office/drawing/2014/main" id="{95C164F2-E2D6-8598-166F-A422B0D143E0}"/>
              </a:ext>
            </a:extLst>
          </p:cNvPr>
          <p:cNvSpPr/>
          <p:nvPr/>
        </p:nvSpPr>
        <p:spPr>
          <a:xfrm>
            <a:off x="888392" y="3830736"/>
            <a:ext cx="2175042" cy="426244"/>
          </a:xfrm>
          <a:prstGeom prst="roundRect">
            <a:avLst>
              <a:gd name="adj" fmla="val 6386"/>
            </a:avLst>
          </a:prstGeom>
          <a:solidFill>
            <a:srgbClr val="CCD7FF"/>
          </a:solidFill>
          <a:ln/>
        </p:spPr>
        <p:txBody>
          <a:bodyPr/>
          <a:lstStyle/>
          <a:p>
            <a:endParaRPr lang="es-CO">
              <a:solidFill>
                <a:schemeClr val="bg1"/>
              </a:solidFill>
            </a:endParaRPr>
          </a:p>
        </p:txBody>
      </p:sp>
      <p:sp>
        <p:nvSpPr>
          <p:cNvPr id="4" name="Text 2">
            <a:extLst>
              <a:ext uri="{FF2B5EF4-FFF2-40B4-BE49-F238E27FC236}">
                <a16:creationId xmlns:a16="http://schemas.microsoft.com/office/drawing/2014/main" id="{207E66E9-1FA0-963D-81F9-A050FFC80551}"/>
              </a:ext>
            </a:extLst>
          </p:cNvPr>
          <p:cNvSpPr/>
          <p:nvPr/>
        </p:nvSpPr>
        <p:spPr>
          <a:xfrm>
            <a:off x="997128" y="3887663"/>
            <a:ext cx="1445007" cy="290274"/>
          </a:xfrm>
          <a:prstGeom prst="rect">
            <a:avLst/>
          </a:prstGeom>
          <a:noFill/>
          <a:ln/>
        </p:spPr>
        <p:txBody>
          <a:bodyPr wrap="none" lIns="0" tIns="0" rIns="0" bIns="0" rtlCol="0" anchor="t"/>
          <a:lstStyle/>
          <a:p>
            <a:pPr marL="0" indent="0" algn="l">
              <a:lnSpc>
                <a:spcPts val="2250"/>
              </a:lnSpc>
              <a:buNone/>
            </a:pPr>
            <a:r>
              <a:rPr lang="en-US" sz="1400" dirty="0">
                <a:latin typeface="Heebo" pitchFamily="34" charset="0"/>
                <a:ea typeface="Heebo" pitchFamily="34" charset="-122"/>
                <a:cs typeface="Heebo" pitchFamily="34" charset="-120"/>
              </a:rPr>
              <a:t>INGENIERÍA INDUSTRIAL</a:t>
            </a:r>
            <a:endParaRPr lang="en-US" sz="1400" dirty="0"/>
          </a:p>
        </p:txBody>
      </p:sp>
      <p:sp>
        <p:nvSpPr>
          <p:cNvPr id="5" name="Shape 3">
            <a:extLst>
              <a:ext uri="{FF2B5EF4-FFF2-40B4-BE49-F238E27FC236}">
                <a16:creationId xmlns:a16="http://schemas.microsoft.com/office/drawing/2014/main" id="{70DED42B-2FD1-AEBF-F0C8-3867568EC911}"/>
              </a:ext>
            </a:extLst>
          </p:cNvPr>
          <p:cNvSpPr/>
          <p:nvPr/>
        </p:nvSpPr>
        <p:spPr>
          <a:xfrm>
            <a:off x="4420998" y="3842765"/>
            <a:ext cx="1182546" cy="441484"/>
          </a:xfrm>
          <a:prstGeom prst="roundRect">
            <a:avLst>
              <a:gd name="adj" fmla="val 6165"/>
            </a:avLst>
          </a:prstGeom>
          <a:noFill/>
          <a:ln w="7620">
            <a:solidFill>
              <a:srgbClr val="2150FE"/>
            </a:solidFill>
            <a:prstDash val="solid"/>
          </a:ln>
        </p:spPr>
        <p:txBody>
          <a:bodyPr/>
          <a:lstStyle/>
          <a:p>
            <a:endParaRPr lang="es-CO">
              <a:solidFill>
                <a:schemeClr val="bg1"/>
              </a:solidFill>
            </a:endParaRPr>
          </a:p>
        </p:txBody>
      </p:sp>
      <p:sp>
        <p:nvSpPr>
          <p:cNvPr id="6" name="Text 4">
            <a:extLst>
              <a:ext uri="{FF2B5EF4-FFF2-40B4-BE49-F238E27FC236}">
                <a16:creationId xmlns:a16="http://schemas.microsoft.com/office/drawing/2014/main" id="{9CAABF24-0FAB-BB63-64D9-FFC8D4D04A2D}"/>
              </a:ext>
            </a:extLst>
          </p:cNvPr>
          <p:cNvSpPr/>
          <p:nvPr/>
        </p:nvSpPr>
        <p:spPr>
          <a:xfrm>
            <a:off x="4583223" y="3918370"/>
            <a:ext cx="662931" cy="290274"/>
          </a:xfrm>
          <a:prstGeom prst="rect">
            <a:avLst/>
          </a:prstGeom>
          <a:noFill/>
          <a:ln/>
        </p:spPr>
        <p:txBody>
          <a:bodyPr wrap="none" lIns="0" tIns="0" rIns="0" bIns="0" rtlCol="0" anchor="t"/>
          <a:lstStyle/>
          <a:p>
            <a:pPr marL="0" indent="0" algn="l">
              <a:lnSpc>
                <a:spcPts val="2250"/>
              </a:lnSpc>
              <a:buNone/>
            </a:pPr>
            <a:r>
              <a:rPr lang="en-US" sz="1400" dirty="0">
                <a:solidFill>
                  <a:schemeClr val="bg1"/>
                </a:solidFill>
                <a:latin typeface="Heebo" pitchFamily="34" charset="0"/>
                <a:ea typeface="Heebo" pitchFamily="34" charset="-122"/>
                <a:cs typeface="Heebo" pitchFamily="34" charset="-120"/>
              </a:rPr>
              <a:t>PREGRADO</a:t>
            </a:r>
            <a:endParaRPr lang="en-US" sz="1400" dirty="0">
              <a:solidFill>
                <a:schemeClr val="bg1"/>
              </a:solidFill>
            </a:endParaRPr>
          </a:p>
        </p:txBody>
      </p:sp>
      <p:graphicFrame>
        <p:nvGraphicFramePr>
          <p:cNvPr id="10" name="Tabla 9">
            <a:extLst>
              <a:ext uri="{FF2B5EF4-FFF2-40B4-BE49-F238E27FC236}">
                <a16:creationId xmlns:a16="http://schemas.microsoft.com/office/drawing/2014/main" id="{457704C6-063B-004E-9B2D-BCAEC9F87FD3}"/>
              </a:ext>
            </a:extLst>
          </p:cNvPr>
          <p:cNvGraphicFramePr>
            <a:graphicFrameLocks noGrp="1"/>
          </p:cNvGraphicFramePr>
          <p:nvPr>
            <p:extLst>
              <p:ext uri="{D42A27DB-BD31-4B8C-83A1-F6EECF244321}">
                <p14:modId xmlns:p14="http://schemas.microsoft.com/office/powerpoint/2010/main" val="3140705789"/>
              </p:ext>
            </p:extLst>
          </p:nvPr>
        </p:nvGraphicFramePr>
        <p:xfrm>
          <a:off x="888392" y="4361899"/>
          <a:ext cx="4812435" cy="858520"/>
        </p:xfrm>
        <a:graphic>
          <a:graphicData uri="http://schemas.openxmlformats.org/drawingml/2006/table">
            <a:tbl>
              <a:tblPr>
                <a:tableStyleId>{5C22544A-7EE6-4342-B048-85BDC9FD1C3A}</a:tableStyleId>
              </a:tblPr>
              <a:tblGrid>
                <a:gridCol w="4812435">
                  <a:extLst>
                    <a:ext uri="{9D8B030D-6E8A-4147-A177-3AD203B41FA5}">
                      <a16:colId xmlns:a16="http://schemas.microsoft.com/office/drawing/2014/main" val="3843409798"/>
                    </a:ext>
                  </a:extLst>
                </a:gridCol>
              </a:tblGrid>
              <a:tr h="0">
                <a:tc>
                  <a:txBody>
                    <a:bodyPr/>
                    <a:lstStyle/>
                    <a:p>
                      <a:pPr algn="ctr">
                        <a:buNone/>
                      </a:pPr>
                      <a:r>
                        <a:rPr lang="es-CO" sz="2400" b="1" dirty="0">
                          <a:effectLst/>
                        </a:rPr>
                        <a:t>Principios fundamentales de la metrología dimensional</a:t>
                      </a:r>
                      <a:endParaRPr lang="es-CO" sz="2400" b="1"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763683667"/>
                  </a:ext>
                </a:extLst>
              </a:tr>
            </a:tbl>
          </a:graphicData>
        </a:graphic>
      </p:graphicFrame>
    </p:spTree>
    <p:extLst>
      <p:ext uri="{BB962C8B-B14F-4D97-AF65-F5344CB8AC3E}">
        <p14:creationId xmlns:p14="http://schemas.microsoft.com/office/powerpoint/2010/main" val="179934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B4825F9-151C-EB40-E3BC-B844286AC236}"/>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Medidas con el Pie de Rey</a:t>
            </a:r>
          </a:p>
        </p:txBody>
      </p:sp>
      <p:sp>
        <p:nvSpPr>
          <p:cNvPr id="45060" name="Rectangle 4">
            <a:extLst>
              <a:ext uri="{FF2B5EF4-FFF2-40B4-BE49-F238E27FC236}">
                <a16:creationId xmlns:a16="http://schemas.microsoft.com/office/drawing/2014/main" id="{B7A3E8C2-26FE-8C85-1BDB-DA554CFF6DD4}"/>
              </a:ext>
            </a:extLst>
          </p:cNvPr>
          <p:cNvSpPr>
            <a:spLocks noChangeArrowheads="1"/>
          </p:cNvSpPr>
          <p:nvPr/>
        </p:nvSpPr>
        <p:spPr bwMode="auto">
          <a:xfrm>
            <a:off x="1645920" y="1489272"/>
            <a:ext cx="6492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cs typeface="Arial" panose="020B0604020202020204" pitchFamily="34" charset="0"/>
              </a:rPr>
              <a:t>La forma de obtener la medida es la siguiente:</a:t>
            </a:r>
            <a:r>
              <a:rPr lang="es-ES" altLang="es-CO" sz="2400" dirty="0">
                <a:solidFill>
                  <a:srgbClr val="000000"/>
                </a:solidFill>
                <a:latin typeface="Arial" panose="020B0604020202020204" pitchFamily="34" charset="0"/>
              </a:rPr>
              <a:t> </a:t>
            </a:r>
          </a:p>
        </p:txBody>
      </p:sp>
      <p:sp>
        <p:nvSpPr>
          <p:cNvPr id="45061" name="Rectangle 5">
            <a:extLst>
              <a:ext uri="{FF2B5EF4-FFF2-40B4-BE49-F238E27FC236}">
                <a16:creationId xmlns:a16="http://schemas.microsoft.com/office/drawing/2014/main" id="{4E119B01-E631-1625-3765-F54EFB63E2B4}"/>
              </a:ext>
            </a:extLst>
          </p:cNvPr>
          <p:cNvSpPr>
            <a:spLocks noChangeArrowheads="1"/>
          </p:cNvSpPr>
          <p:nvPr/>
        </p:nvSpPr>
        <p:spPr bwMode="auto">
          <a:xfrm>
            <a:off x="1645920" y="1989620"/>
            <a:ext cx="612648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_tradnl" altLang="es-CO" dirty="0">
                <a:solidFill>
                  <a:srgbClr val="3333CC"/>
                </a:solidFill>
                <a:latin typeface="Arial" panose="020B0604020202020204" pitchFamily="34" charset="0"/>
                <a:cs typeface="Arial" panose="020B0604020202020204" pitchFamily="34" charset="0"/>
              </a:rPr>
              <a:t>1.- Colocamos la pieza a medir sobre la pinza.</a:t>
            </a:r>
            <a:endParaRPr lang="es-ES" altLang="es-CO" dirty="0">
              <a:solidFill>
                <a:srgbClr val="3333CC"/>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FF0000"/>
                </a:solidFill>
                <a:latin typeface="Arial" panose="020B0604020202020204" pitchFamily="34" charset="0"/>
                <a:cs typeface="Arial" panose="020B0604020202020204" pitchFamily="34" charset="0"/>
              </a:rPr>
              <a:t>2.- Desplazamos el nonius hasta ajustarse al tamaño de la pieza.</a:t>
            </a:r>
            <a:endParaRPr lang="es-ES" altLang="es-CO" dirty="0">
              <a:solidFill>
                <a:srgbClr val="FF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6600"/>
                </a:solidFill>
                <a:latin typeface="Arial" panose="020B0604020202020204" pitchFamily="34" charset="0"/>
                <a:cs typeface="Arial" panose="020B0604020202020204" pitchFamily="34" charset="0"/>
              </a:rPr>
              <a:t>3.- Tomamos la parte entera en milímetros de la medición mirando la situación del 0 del nonius sobre la línea fija, en el ejemplo16mm.</a:t>
            </a:r>
            <a:endParaRPr lang="es-ES" altLang="es-CO" dirty="0">
              <a:solidFill>
                <a:srgbClr val="9966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33CC33"/>
                </a:solidFill>
                <a:latin typeface="Arial" panose="020B0604020202020204" pitchFamily="34" charset="0"/>
                <a:cs typeface="Arial" panose="020B0604020202020204" pitchFamily="34" charset="0"/>
              </a:rPr>
              <a:t>4.- Tomamos la parte decimal de la medición, mirando la línea del nonius que coincide con una división de la regla fija, en el ejemplo 0,40mm.</a:t>
            </a:r>
            <a:endParaRPr lang="es-ES" altLang="es-CO" dirty="0">
              <a:solidFill>
                <a:srgbClr val="33CC33"/>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0099"/>
                </a:solidFill>
                <a:latin typeface="Arial" panose="020B0604020202020204" pitchFamily="34" charset="0"/>
                <a:cs typeface="Arial" panose="020B0604020202020204" pitchFamily="34" charset="0"/>
              </a:rPr>
              <a:t>5.- La medida será 16,40 </a:t>
            </a:r>
            <a:r>
              <a:rPr lang="es-ES_tradnl" altLang="es-CO" dirty="0" err="1">
                <a:solidFill>
                  <a:srgbClr val="990099"/>
                </a:solidFill>
                <a:latin typeface="Arial" panose="020B0604020202020204" pitchFamily="34" charset="0"/>
                <a:cs typeface="Arial" panose="020B0604020202020204" pitchFamily="34" charset="0"/>
              </a:rPr>
              <a:t>mm.</a:t>
            </a:r>
            <a:endParaRPr lang="es-ES" altLang="es-CO" dirty="0">
              <a:solidFill>
                <a:srgbClr val="990099"/>
              </a:solidFill>
              <a:latin typeface="Arial" panose="020B0604020202020204" pitchFamily="34" charset="0"/>
            </a:endParaRPr>
          </a:p>
        </p:txBody>
      </p:sp>
      <p:pic>
        <p:nvPicPr>
          <p:cNvPr id="45062" name="Picture 6">
            <a:extLst>
              <a:ext uri="{FF2B5EF4-FFF2-40B4-BE49-F238E27FC236}">
                <a16:creationId xmlns:a16="http://schemas.microsoft.com/office/drawing/2014/main" id="{66C3C71C-4F52-EA97-12D0-6726C54FE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840" y="2857500"/>
            <a:ext cx="5120640" cy="4023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3D481EF-DED3-837E-1D8C-A465E44C89D0}"/>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Tipos de mediciones</a:t>
            </a:r>
          </a:p>
        </p:txBody>
      </p:sp>
      <p:sp>
        <p:nvSpPr>
          <p:cNvPr id="46084" name="Rectangle 4">
            <a:extLst>
              <a:ext uri="{FF2B5EF4-FFF2-40B4-BE49-F238E27FC236}">
                <a16:creationId xmlns:a16="http://schemas.microsoft.com/office/drawing/2014/main" id="{3E4648F0-6F15-C91D-D738-C366155E17E3}"/>
              </a:ext>
            </a:extLst>
          </p:cNvPr>
          <p:cNvSpPr>
            <a:spLocks noChangeArrowheads="1"/>
          </p:cNvSpPr>
          <p:nvPr/>
        </p:nvSpPr>
        <p:spPr bwMode="auto">
          <a:xfrm>
            <a:off x="1737360" y="1920241"/>
            <a:ext cx="10972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El Pie de Rey puede hacer tres tipos de mediciones: </a:t>
            </a:r>
            <a:r>
              <a:rPr lang="es-ES" altLang="es-CO" b="1" dirty="0">
                <a:solidFill>
                  <a:srgbClr val="FF0000"/>
                </a:solidFill>
                <a:latin typeface="Arial" panose="020B0604020202020204" pitchFamily="34" charset="0"/>
                <a:cs typeface="Arial" panose="020B0604020202020204" pitchFamily="34" charset="0"/>
              </a:rPr>
              <a:t>Exteriores</a:t>
            </a:r>
            <a:r>
              <a:rPr lang="es-ES" altLang="es-CO" dirty="0">
                <a:solidFill>
                  <a:srgbClr val="000000"/>
                </a:solidFill>
                <a:latin typeface="Arial" panose="020B0604020202020204" pitchFamily="34" charset="0"/>
                <a:cs typeface="Arial" panose="020B0604020202020204" pitchFamily="34" charset="0"/>
              </a:rPr>
              <a:t>, </a:t>
            </a:r>
            <a:r>
              <a:rPr lang="es-ES" altLang="es-CO" b="1" dirty="0">
                <a:solidFill>
                  <a:srgbClr val="3333CC"/>
                </a:solidFill>
                <a:latin typeface="Arial" panose="020B0604020202020204" pitchFamily="34" charset="0"/>
                <a:cs typeface="Arial" panose="020B0604020202020204" pitchFamily="34" charset="0"/>
              </a:rPr>
              <a:t>interiores</a:t>
            </a:r>
            <a:r>
              <a:rPr lang="es-ES" altLang="es-CO" dirty="0">
                <a:solidFill>
                  <a:srgbClr val="000000"/>
                </a:solidFill>
                <a:latin typeface="Arial" panose="020B0604020202020204" pitchFamily="34" charset="0"/>
                <a:cs typeface="Arial" panose="020B0604020202020204" pitchFamily="34" charset="0"/>
              </a:rPr>
              <a:t> y </a:t>
            </a:r>
            <a:r>
              <a:rPr lang="es-ES" altLang="es-CO" b="1" dirty="0">
                <a:solidFill>
                  <a:srgbClr val="996600"/>
                </a:solidFill>
                <a:latin typeface="Arial" panose="020B0604020202020204" pitchFamily="34" charset="0"/>
                <a:cs typeface="Arial" panose="020B0604020202020204" pitchFamily="34" charset="0"/>
              </a:rPr>
              <a:t>profundidades</a:t>
            </a:r>
            <a:r>
              <a:rPr lang="es-ES" altLang="es-CO" dirty="0">
                <a:solidFill>
                  <a:srgbClr val="000000"/>
                </a:solidFill>
                <a:latin typeface="Arial" panose="020B0604020202020204" pitchFamily="34" charset="0"/>
                <a:cs typeface="Arial" panose="020B0604020202020204" pitchFamily="34" charset="0"/>
              </a:rPr>
              <a:t>.</a:t>
            </a:r>
            <a:endParaRPr lang="es-ES" altLang="es-CO" dirty="0">
              <a:solidFill>
                <a:srgbClr val="000000"/>
              </a:solidFill>
              <a:latin typeface="Arial" panose="020B0604020202020204" pitchFamily="34" charset="0"/>
            </a:endParaRPr>
          </a:p>
        </p:txBody>
      </p:sp>
      <p:pic>
        <p:nvPicPr>
          <p:cNvPr id="46087" name="Picture 7">
            <a:extLst>
              <a:ext uri="{FF2B5EF4-FFF2-40B4-BE49-F238E27FC236}">
                <a16:creationId xmlns:a16="http://schemas.microsoft.com/office/drawing/2014/main" id="{6D708323-5618-3A98-648B-67FF60572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276601"/>
            <a:ext cx="10972800" cy="3661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59A5063-E6E0-9ADB-B23E-5C55B60FD2A9}"/>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pic>
        <p:nvPicPr>
          <p:cNvPr id="47108" name="Picture 4">
            <a:extLst>
              <a:ext uri="{FF2B5EF4-FFF2-40B4-BE49-F238E27FC236}">
                <a16:creationId xmlns:a16="http://schemas.microsoft.com/office/drawing/2014/main" id="{EF55A34A-EA11-ED2A-A3EF-F2B82C58B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2480310"/>
            <a:ext cx="5669280" cy="4349116"/>
          </a:xfrm>
          <a:prstGeom prst="rect">
            <a:avLst/>
          </a:prstGeom>
          <a:noFill/>
          <a:extLst>
            <a:ext uri="{909E8E84-426E-40DD-AFC4-6F175D3DCCD1}">
              <a14:hiddenFill xmlns:a14="http://schemas.microsoft.com/office/drawing/2010/main">
                <a:solidFill>
                  <a:srgbClr val="FFFFFF"/>
                </a:solidFill>
              </a14:hiddenFill>
            </a:ext>
          </a:extLst>
        </p:spPr>
      </p:pic>
      <p:sp>
        <p:nvSpPr>
          <p:cNvPr id="47109" name="Rectangle 5">
            <a:extLst>
              <a:ext uri="{FF2B5EF4-FFF2-40B4-BE49-F238E27FC236}">
                <a16:creationId xmlns:a16="http://schemas.microsoft.com/office/drawing/2014/main" id="{E4F4FBE8-EF00-B851-BEAE-F1895D7C86B8}"/>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68 y 69 mm y la línea del nonius que coincide con la regla es el 9.</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68 mm. Parte decimal 0,90 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La medición completa es </a:t>
            </a:r>
            <a:r>
              <a:rPr lang="es-ES_tradnl" altLang="es-CO" b="1">
                <a:solidFill>
                  <a:srgbClr val="000000"/>
                </a:solidFill>
                <a:latin typeface="Arial" panose="020B0604020202020204" pitchFamily="34" charset="0"/>
                <a:cs typeface="Arial" panose="020B0604020202020204" pitchFamily="34" charset="0"/>
              </a:rPr>
              <a:t>68,90 mm</a:t>
            </a:r>
            <a:r>
              <a:rPr lang="es-ES_tradnl" altLang="es-CO">
                <a:solidFill>
                  <a:srgbClr val="000000"/>
                </a:solidFill>
                <a:latin typeface="Arial" panose="020B0604020202020204" pitchFamily="34" charset="0"/>
                <a:cs typeface="Arial" panose="020B0604020202020204" pitchFamily="34" charset="0"/>
              </a:rPr>
              <a:t>.</a:t>
            </a:r>
            <a:r>
              <a:rPr lang="es-ES" altLang="es-CO">
                <a:solidFill>
                  <a:srgbClr val="000000"/>
                </a:solidFill>
                <a:latin typeface="Arial" panose="020B0604020202020204" pitchFamily="34" charset="0"/>
              </a:rPr>
              <a:t> </a:t>
            </a:r>
          </a:p>
        </p:txBody>
      </p:sp>
      <p:sp>
        <p:nvSpPr>
          <p:cNvPr id="47110" name="Rectangle 6">
            <a:extLst>
              <a:ext uri="{FF2B5EF4-FFF2-40B4-BE49-F238E27FC236}">
                <a16:creationId xmlns:a16="http://schemas.microsoft.com/office/drawing/2014/main" id="{91ADEB57-5315-58C0-CFA7-655AA54D5B4F}"/>
              </a:ext>
            </a:extLst>
          </p:cNvPr>
          <p:cNvSpPr>
            <a:spLocks noChangeArrowheads="1"/>
          </p:cNvSpPr>
          <p:nvPr/>
        </p:nvSpPr>
        <p:spPr bwMode="auto">
          <a:xfrm>
            <a:off x="1828800" y="182880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FF0000"/>
                </a:solidFill>
                <a:latin typeface="Arial" panose="020B0604020202020204" pitchFamily="34" charset="0"/>
                <a:cs typeface="Arial" panose="020B0604020202020204" pitchFamily="34" charset="0"/>
              </a:rPr>
              <a:t>Medida de exteriores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5C45922-9186-0997-CBAF-4C6486ED7571}"/>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0180" name="Rectangle 4">
            <a:extLst>
              <a:ext uri="{FF2B5EF4-FFF2-40B4-BE49-F238E27FC236}">
                <a16:creationId xmlns:a16="http://schemas.microsoft.com/office/drawing/2014/main" id="{D57E5033-FF67-9D3B-816C-2121090EBFA0}"/>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32 y 33 mm y la línea del nonius que coincide con la regla es el 2.</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32 mm. Parte decimal 0,20 mm</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Times New Roman" panose="02020603050405020304" pitchFamily="18" charset="0"/>
              </a:rPr>
              <a:t>La medición completa es </a:t>
            </a:r>
            <a:r>
              <a:rPr lang="es-ES_tradnl" altLang="es-CO" b="1">
                <a:solidFill>
                  <a:srgbClr val="000000"/>
                </a:solidFill>
                <a:latin typeface="Arial" panose="020B0604020202020204" pitchFamily="34" charset="0"/>
                <a:cs typeface="Times New Roman" panose="02020603050405020304" pitchFamily="18" charset="0"/>
              </a:rPr>
              <a:t>32,20 mm</a:t>
            </a:r>
            <a:r>
              <a:rPr lang="es-ES_tradnl" altLang="es-CO">
                <a:solidFill>
                  <a:srgbClr val="000000"/>
                </a:solidFill>
                <a:latin typeface="Arial" panose="020B0604020202020204" pitchFamily="34" charset="0"/>
                <a:cs typeface="Times New Roman" panose="02020603050405020304" pitchFamily="18" charset="0"/>
              </a:rPr>
              <a:t>.</a:t>
            </a:r>
            <a:r>
              <a:rPr lang="es-ES" altLang="es-CO">
                <a:solidFill>
                  <a:srgbClr val="000000"/>
                </a:solidFill>
                <a:latin typeface="Arial" panose="020B0604020202020204" pitchFamily="34" charset="0"/>
                <a:ea typeface="Arial Unicode MS" pitchFamily="34" charset="-128"/>
              </a:rPr>
              <a:t> </a:t>
            </a:r>
          </a:p>
        </p:txBody>
      </p:sp>
      <p:sp>
        <p:nvSpPr>
          <p:cNvPr id="50181" name="Rectangle 5">
            <a:extLst>
              <a:ext uri="{FF2B5EF4-FFF2-40B4-BE49-F238E27FC236}">
                <a16:creationId xmlns:a16="http://schemas.microsoft.com/office/drawing/2014/main" id="{EA98AB07-C35C-2E50-34FF-8D9C59D41B1D}"/>
              </a:ext>
            </a:extLst>
          </p:cNvPr>
          <p:cNvSpPr>
            <a:spLocks noChangeArrowheads="1"/>
          </p:cNvSpPr>
          <p:nvPr/>
        </p:nvSpPr>
        <p:spPr bwMode="auto">
          <a:xfrm>
            <a:off x="1828800" y="182880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3333CC"/>
                </a:solidFill>
                <a:latin typeface="Arial" panose="020B0604020202020204" pitchFamily="34" charset="0"/>
                <a:cs typeface="Arial" panose="020B0604020202020204" pitchFamily="34" charset="0"/>
              </a:rPr>
              <a:t>Medida de </a:t>
            </a:r>
            <a:r>
              <a:rPr lang="es-ES_tradnl" altLang="es-CO" sz="2880">
                <a:solidFill>
                  <a:srgbClr val="3333CC"/>
                </a:solidFill>
                <a:latin typeface="Arial" panose="020B0604020202020204" pitchFamily="34" charset="0"/>
                <a:cs typeface="Arial" panose="020B0604020202020204" pitchFamily="34" charset="0"/>
              </a:rPr>
              <a:t>in</a:t>
            </a:r>
            <a:r>
              <a:rPr lang="es-ES" altLang="es-CO" sz="2880">
                <a:solidFill>
                  <a:srgbClr val="3333CC"/>
                </a:solidFill>
                <a:latin typeface="Arial" panose="020B0604020202020204" pitchFamily="34" charset="0"/>
                <a:cs typeface="Arial" panose="020B0604020202020204" pitchFamily="34" charset="0"/>
              </a:rPr>
              <a:t>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0184" name="Picture 8">
            <a:extLst>
              <a:ext uri="{FF2B5EF4-FFF2-40B4-BE49-F238E27FC236}">
                <a16:creationId xmlns:a16="http://schemas.microsoft.com/office/drawing/2014/main" id="{352C375D-2833-F085-FC82-9257957FE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22" y="2743201"/>
            <a:ext cx="6410425" cy="4335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097D578-93C5-4487-CD89-657640109C91}"/>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1203" name="Rectangle 3">
            <a:extLst>
              <a:ext uri="{FF2B5EF4-FFF2-40B4-BE49-F238E27FC236}">
                <a16:creationId xmlns:a16="http://schemas.microsoft.com/office/drawing/2014/main" id="{D89AA218-9142-3EA3-D0AB-9566D22BF772}"/>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60 y 61 mm y la línea del nonius que coincide con la regla es el 3,5.</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60 mm. Parte decimal 0,35 mm</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Unicode MS" pitchFamily="34" charset="-128"/>
                <a:cs typeface="Times New Roman" panose="02020603050405020304" pitchFamily="18" charset="0"/>
              </a:rPr>
              <a:t>La medici</a:t>
            </a:r>
            <a:r>
              <a:rPr lang="es-ES_tradnl" altLang="es-CO">
                <a:solidFill>
                  <a:srgbClr val="000000"/>
                </a:solidFill>
                <a:latin typeface="Arial" panose="020B0604020202020204" pitchFamily="34" charset="0"/>
                <a:cs typeface="Times New Roman" panose="02020603050405020304" pitchFamily="18" charset="0"/>
              </a:rPr>
              <a:t>ó</a:t>
            </a:r>
            <a:r>
              <a:rPr lang="es-ES_tradnl" altLang="es-CO">
                <a:solidFill>
                  <a:srgbClr val="000000"/>
                </a:solidFill>
                <a:latin typeface="Arial Unicode MS" pitchFamily="34" charset="-128"/>
                <a:cs typeface="Times New Roman" panose="02020603050405020304" pitchFamily="18" charset="0"/>
              </a:rPr>
              <a:t>n completa es </a:t>
            </a:r>
            <a:r>
              <a:rPr lang="es-ES_tradnl" altLang="es-CO" b="1">
                <a:solidFill>
                  <a:srgbClr val="000000"/>
                </a:solidFill>
                <a:latin typeface="Arial Unicode MS" pitchFamily="34" charset="-128"/>
                <a:cs typeface="Times New Roman" panose="02020603050405020304" pitchFamily="18" charset="0"/>
              </a:rPr>
              <a:t>60,35 mm</a:t>
            </a:r>
            <a:r>
              <a:rPr lang="es-ES_tradnl" altLang="es-CO">
                <a:solidFill>
                  <a:srgbClr val="000000"/>
                </a:solidFill>
                <a:latin typeface="Arial Unicode MS" pitchFamily="34" charset="-128"/>
                <a:cs typeface="Times New Roman" panose="02020603050405020304" pitchFamily="18" charset="0"/>
              </a:rPr>
              <a:t>.</a:t>
            </a:r>
            <a:r>
              <a:rPr lang="es-ES" altLang="es-CO">
                <a:solidFill>
                  <a:srgbClr val="000000"/>
                </a:solidFill>
                <a:latin typeface="Arial Unicode MS" pitchFamily="34" charset="-128"/>
                <a:ea typeface="Arial Unicode MS" pitchFamily="34" charset="-128"/>
              </a:rPr>
              <a:t> </a:t>
            </a:r>
          </a:p>
        </p:txBody>
      </p:sp>
      <p:sp>
        <p:nvSpPr>
          <p:cNvPr id="51204" name="Rectangle 4">
            <a:extLst>
              <a:ext uri="{FF2B5EF4-FFF2-40B4-BE49-F238E27FC236}">
                <a16:creationId xmlns:a16="http://schemas.microsoft.com/office/drawing/2014/main" id="{2A43CDC1-A329-AC3D-F050-56CDF9E20903}"/>
              </a:ext>
            </a:extLst>
          </p:cNvPr>
          <p:cNvSpPr>
            <a:spLocks noChangeArrowheads="1"/>
          </p:cNvSpPr>
          <p:nvPr/>
        </p:nvSpPr>
        <p:spPr bwMode="auto">
          <a:xfrm>
            <a:off x="1828800" y="1828801"/>
            <a:ext cx="475488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996600"/>
                </a:solidFill>
                <a:latin typeface="Arial" panose="020B0604020202020204" pitchFamily="34" charset="0"/>
                <a:cs typeface="Arial" panose="020B0604020202020204" pitchFamily="34" charset="0"/>
              </a:rPr>
              <a:t>Medida de </a:t>
            </a:r>
            <a:r>
              <a:rPr lang="es-ES" altLang="es-CO" sz="2880" i="1">
                <a:solidFill>
                  <a:srgbClr val="996600"/>
                </a:solidFill>
                <a:latin typeface="Arial" panose="020B0604020202020204" pitchFamily="34" charset="0"/>
                <a:cs typeface="Times New Roman" panose="02020603050405020304" pitchFamily="18" charset="0"/>
              </a:rPr>
              <a:t>profundidades</a:t>
            </a:r>
            <a:r>
              <a:rPr lang="es-ES" altLang="es-CO" sz="2880">
                <a:solidFill>
                  <a:srgbClr val="3333CC"/>
                </a:solidFill>
                <a:latin typeface="Arial" panose="020B0604020202020204" pitchFamily="34" charset="0"/>
                <a:cs typeface="Arial" panose="020B0604020202020204" pitchFamily="34" charset="0"/>
              </a:rPr>
              <a:t> </a:t>
            </a:r>
            <a:r>
              <a:rPr lang="es-ES" altLang="es-CO" sz="1440">
                <a:solidFill>
                  <a:srgbClr val="000000"/>
                </a:solidFill>
                <a:latin typeface="Arial Black" panose="020B0A04020102020204" pitchFamily="34" charset="0"/>
              </a:rPr>
              <a:t> </a:t>
            </a:r>
          </a:p>
        </p:txBody>
      </p:sp>
      <p:pic>
        <p:nvPicPr>
          <p:cNvPr id="51206" name="Picture 6">
            <a:extLst>
              <a:ext uri="{FF2B5EF4-FFF2-40B4-BE49-F238E27FC236}">
                <a16:creationId xmlns:a16="http://schemas.microsoft.com/office/drawing/2014/main" id="{D667F9CC-4F2C-579D-F197-02932D646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938553"/>
            <a:ext cx="5669280" cy="3032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CAA76DE-D401-D3C4-70E8-B1FDED891A5A}"/>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2227" name="Rectangle 3">
            <a:extLst>
              <a:ext uri="{FF2B5EF4-FFF2-40B4-BE49-F238E27FC236}">
                <a16:creationId xmlns:a16="http://schemas.microsoft.com/office/drawing/2014/main" id="{37BA0092-602C-D2C2-D6F4-6495FC040754}"/>
              </a:ext>
            </a:extLst>
          </p:cNvPr>
          <p:cNvSpPr>
            <a:spLocks noChangeArrowheads="1"/>
          </p:cNvSpPr>
          <p:nvPr/>
        </p:nvSpPr>
        <p:spPr bwMode="auto">
          <a:xfrm>
            <a:off x="4069080" y="6035040"/>
            <a:ext cx="64922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La medición será:</a:t>
            </a:r>
            <a:endParaRPr lang="es-ES" altLang="es-CO" dirty="0">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 </a:t>
            </a:r>
            <a:r>
              <a:rPr lang="es-ES_tradnl" altLang="es-CO" dirty="0">
                <a:solidFill>
                  <a:srgbClr val="000000"/>
                </a:solidFill>
                <a:latin typeface="Arial" panose="020B0604020202020204" pitchFamily="34" charset="0"/>
                <a:cs typeface="Arial" panose="020B0604020202020204" pitchFamily="34" charset="0"/>
              </a:rPr>
              <a:t>Parte entera, 56 </a:t>
            </a:r>
            <a:r>
              <a:rPr lang="es-ES_tradnl" altLang="es-CO" dirty="0" err="1">
                <a:solidFill>
                  <a:srgbClr val="000000"/>
                </a:solidFill>
                <a:latin typeface="Arial" panose="020B0604020202020204" pitchFamily="34" charset="0"/>
                <a:cs typeface="Arial" panose="020B0604020202020204" pitchFamily="34" charset="0"/>
              </a:rPr>
              <a:t>mm.</a:t>
            </a:r>
            <a:r>
              <a:rPr lang="es-ES_tradnl" altLang="es-CO" dirty="0">
                <a:solidFill>
                  <a:srgbClr val="000000"/>
                </a:solidFill>
                <a:latin typeface="Arial" panose="020B0604020202020204" pitchFamily="34" charset="0"/>
                <a:cs typeface="Arial" panose="020B0604020202020204" pitchFamily="34" charset="0"/>
              </a:rPr>
              <a:t> Parte decimal 0,85 mm</a:t>
            </a:r>
            <a:endParaRPr lang="es-ES" altLang="es-CO" dirty="0">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 </a:t>
            </a:r>
            <a:r>
              <a:rPr lang="es-ES_tradnl" altLang="es-CO" dirty="0">
                <a:solidFill>
                  <a:srgbClr val="000000"/>
                </a:solidFill>
                <a:latin typeface="Arial Unicode MS" pitchFamily="34" charset="-128"/>
                <a:cs typeface="Times New Roman" panose="02020603050405020304" pitchFamily="18" charset="0"/>
              </a:rPr>
              <a:t>La medici</a:t>
            </a:r>
            <a:r>
              <a:rPr lang="es-ES_tradnl" altLang="es-CO" dirty="0">
                <a:solidFill>
                  <a:srgbClr val="000000"/>
                </a:solidFill>
                <a:latin typeface="Arial" panose="020B0604020202020204" pitchFamily="34" charset="0"/>
                <a:cs typeface="Times New Roman" panose="02020603050405020304" pitchFamily="18" charset="0"/>
              </a:rPr>
              <a:t>ó</a:t>
            </a:r>
            <a:r>
              <a:rPr lang="es-ES_tradnl" altLang="es-CO" dirty="0">
                <a:solidFill>
                  <a:srgbClr val="000000"/>
                </a:solidFill>
                <a:latin typeface="Arial Unicode MS" pitchFamily="34" charset="-128"/>
                <a:cs typeface="Times New Roman" panose="02020603050405020304" pitchFamily="18" charset="0"/>
              </a:rPr>
              <a:t>n completa es </a:t>
            </a:r>
            <a:r>
              <a:rPr lang="es-ES_tradnl" altLang="es-CO" b="1" dirty="0">
                <a:solidFill>
                  <a:srgbClr val="000000"/>
                </a:solidFill>
                <a:latin typeface="Arial Unicode MS" pitchFamily="34" charset="-128"/>
                <a:cs typeface="Times New Roman" panose="02020603050405020304" pitchFamily="18" charset="0"/>
              </a:rPr>
              <a:t>56,85 </a:t>
            </a:r>
            <a:r>
              <a:rPr lang="es-ES_tradnl" altLang="es-CO" b="1" dirty="0" err="1">
                <a:solidFill>
                  <a:srgbClr val="000000"/>
                </a:solidFill>
                <a:latin typeface="Arial Unicode MS" pitchFamily="34" charset="-128"/>
                <a:cs typeface="Times New Roman" panose="02020603050405020304" pitchFamily="18" charset="0"/>
              </a:rPr>
              <a:t>mm</a:t>
            </a:r>
            <a:r>
              <a:rPr lang="es-ES_tradnl" altLang="es-CO" dirty="0" err="1">
                <a:solidFill>
                  <a:srgbClr val="000000"/>
                </a:solidFill>
                <a:latin typeface="Arial Unicode MS" pitchFamily="34" charset="-128"/>
                <a:cs typeface="Times New Roman" panose="02020603050405020304" pitchFamily="18" charset="0"/>
              </a:rPr>
              <a:t>.</a:t>
            </a:r>
            <a:r>
              <a:rPr lang="es-ES" altLang="es-CO" dirty="0">
                <a:solidFill>
                  <a:srgbClr val="000000"/>
                </a:solidFill>
                <a:latin typeface="Arial Unicode MS" pitchFamily="34" charset="-128"/>
                <a:ea typeface="Arial Unicode MS" pitchFamily="34" charset="-128"/>
              </a:rPr>
              <a:t> </a:t>
            </a:r>
          </a:p>
        </p:txBody>
      </p:sp>
      <p:pic>
        <p:nvPicPr>
          <p:cNvPr id="52230" name="Picture 6">
            <a:extLst>
              <a:ext uri="{FF2B5EF4-FFF2-40B4-BE49-F238E27FC236}">
                <a16:creationId xmlns:a16="http://schemas.microsoft.com/office/drawing/2014/main" id="{2A22CDF3-03DE-B089-2D00-51CBFC328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040" y="1828800"/>
            <a:ext cx="7132320" cy="4112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A20D5F7-0340-A79B-221F-BC27D50ECB6E}"/>
              </a:ext>
            </a:extLst>
          </p:cNvPr>
          <p:cNvSpPr>
            <a:spLocks noGrp="1" noChangeArrowheads="1"/>
          </p:cNvSpPr>
          <p:nvPr>
            <p:ph type="title" idx="4294967295"/>
          </p:nvPr>
        </p:nvSpPr>
        <p:spPr>
          <a:xfrm>
            <a:off x="0" y="182563"/>
            <a:ext cx="11156950"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El </a:t>
            </a:r>
            <a:r>
              <a:rPr lang="es-ES_tradnl" altLang="es-CO" b="1" dirty="0" err="1">
                <a:latin typeface="Arial" panose="020B0604020202020204" pitchFamily="34" charset="0"/>
                <a:cs typeface="Times New Roman" panose="02020603050405020304" pitchFamily="18" charset="0"/>
              </a:rPr>
              <a:t>Pálmer</a:t>
            </a:r>
            <a:r>
              <a:rPr lang="es-ES_tradnl" altLang="es-CO" b="1" dirty="0">
                <a:latin typeface="Arial" panose="020B0604020202020204" pitchFamily="34" charset="0"/>
                <a:cs typeface="Times New Roman" panose="02020603050405020304" pitchFamily="18" charset="0"/>
              </a:rPr>
              <a:t> o Micrómetro</a:t>
            </a:r>
          </a:p>
        </p:txBody>
      </p:sp>
      <p:pic>
        <p:nvPicPr>
          <p:cNvPr id="49157" name="Picture 5">
            <a:extLst>
              <a:ext uri="{FF2B5EF4-FFF2-40B4-BE49-F238E27FC236}">
                <a16:creationId xmlns:a16="http://schemas.microsoft.com/office/drawing/2014/main" id="{BE823817-C147-4E13-A8D7-677C69AEF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645" y="2162174"/>
            <a:ext cx="6126480" cy="2625090"/>
          </a:xfrm>
          <a:prstGeom prst="rect">
            <a:avLst/>
          </a:prstGeom>
          <a:noFill/>
          <a:extLst>
            <a:ext uri="{909E8E84-426E-40DD-AFC4-6F175D3DCCD1}">
              <a14:hiddenFill xmlns:a14="http://schemas.microsoft.com/office/drawing/2010/main">
                <a:solidFill>
                  <a:srgbClr val="FFFFFF"/>
                </a:solidFill>
              </a14:hiddenFill>
            </a:ext>
          </a:extLst>
        </p:spPr>
      </p:pic>
      <p:pic>
        <p:nvPicPr>
          <p:cNvPr id="49159" name="Picture 7">
            <a:extLst>
              <a:ext uri="{FF2B5EF4-FFF2-40B4-BE49-F238E27FC236}">
                <a16:creationId xmlns:a16="http://schemas.microsoft.com/office/drawing/2014/main" id="{7C4D2558-81B0-EFF5-104B-4B18F707F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754881"/>
            <a:ext cx="6400800" cy="3089910"/>
          </a:xfrm>
          <a:prstGeom prst="rect">
            <a:avLst/>
          </a:prstGeom>
          <a:noFill/>
          <a:extLst>
            <a:ext uri="{909E8E84-426E-40DD-AFC4-6F175D3DCCD1}">
              <a14:hiddenFill xmlns:a14="http://schemas.microsoft.com/office/drawing/2010/main">
                <a:solidFill>
                  <a:srgbClr val="FFFFFF"/>
                </a:solidFill>
              </a14:hiddenFill>
            </a:ext>
          </a:extLst>
        </p:spPr>
      </p:pic>
      <p:sp>
        <p:nvSpPr>
          <p:cNvPr id="49160" name="Rectangle 8">
            <a:extLst>
              <a:ext uri="{FF2B5EF4-FFF2-40B4-BE49-F238E27FC236}">
                <a16:creationId xmlns:a16="http://schemas.microsoft.com/office/drawing/2014/main" id="{9D2F03C7-19F6-6164-BCAE-1E8665A6F7BD}"/>
              </a:ext>
            </a:extLst>
          </p:cNvPr>
          <p:cNvSpPr>
            <a:spLocks noChangeArrowheads="1"/>
          </p:cNvSpPr>
          <p:nvPr/>
        </p:nvSpPr>
        <p:spPr bwMode="auto">
          <a:xfrm>
            <a:off x="1645920" y="2011681"/>
            <a:ext cx="46634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a:solidFill>
                  <a:srgbClr val="000000"/>
                </a:solidFill>
                <a:latin typeface="Arial" panose="020B0604020202020204" pitchFamily="34" charset="0"/>
                <a:cs typeface="Times New Roman" panose="02020603050405020304" pitchFamily="18" charset="0"/>
              </a:rPr>
              <a:t>Está basado en el acoplamiento tornillo - tuerca.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49161" name="Rectangle 9">
            <a:extLst>
              <a:ext uri="{FF2B5EF4-FFF2-40B4-BE49-F238E27FC236}">
                <a16:creationId xmlns:a16="http://schemas.microsoft.com/office/drawing/2014/main" id="{3827B39F-AA2E-DA43-3A8C-CBE285984BAA}"/>
              </a:ext>
            </a:extLst>
          </p:cNvPr>
          <p:cNvSpPr>
            <a:spLocks noChangeArrowheads="1"/>
          </p:cNvSpPr>
          <p:nvPr/>
        </p:nvSpPr>
        <p:spPr bwMode="auto">
          <a:xfrm>
            <a:off x="1645920" y="3053716"/>
            <a:ext cx="49377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dirty="0">
                <a:solidFill>
                  <a:srgbClr val="000000"/>
                </a:solidFill>
                <a:latin typeface="Arial" panose="020B0604020202020204" pitchFamily="34" charset="0"/>
                <a:cs typeface="Arial" panose="020B0604020202020204" pitchFamily="34" charset="0"/>
              </a:rPr>
              <a:t>Está formado por un husillo roscado que se desplaza sobre una tuerca tallada en el cuerpo del instrumento. Al hacer girar el tambor, el husillo móvil se desplaza longitudinalmente hasta atrapar a la pieza a medir. El </a:t>
            </a:r>
            <a:r>
              <a:rPr lang="es-ES" altLang="es-CO" sz="2400" dirty="0" err="1">
                <a:solidFill>
                  <a:srgbClr val="000000"/>
                </a:solidFill>
                <a:latin typeface="Arial" panose="020B0604020202020204" pitchFamily="34" charset="0"/>
                <a:cs typeface="Arial" panose="020B0604020202020204" pitchFamily="34" charset="0"/>
              </a:rPr>
              <a:t>Pálmer</a:t>
            </a:r>
            <a:r>
              <a:rPr lang="es-ES" altLang="es-CO" sz="2400" dirty="0">
                <a:solidFill>
                  <a:srgbClr val="000000"/>
                </a:solidFill>
                <a:latin typeface="Arial" panose="020B0604020202020204" pitchFamily="34" charset="0"/>
                <a:cs typeface="Arial" panose="020B0604020202020204" pitchFamily="34" charset="0"/>
              </a:rPr>
              <a:t> dispone de un tornillo de aproximación y además está provisto de un freno para bloquear el husillo.</a:t>
            </a:r>
            <a:r>
              <a:rPr lang="es-ES" altLang="es-CO" sz="2400" dirty="0">
                <a:solidFill>
                  <a:srgbClr val="000000"/>
                </a:solidFill>
                <a:latin typeface="Arial" panose="020B0604020202020204" pitchFamily="34" charset="0"/>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8B35F75-DEA7-EDA0-06E7-327984117D12}"/>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sz="5400" b="1" dirty="0">
                <a:latin typeface="Arial" panose="020B0604020202020204" pitchFamily="34" charset="0"/>
                <a:cs typeface="Times New Roman" panose="02020603050405020304" pitchFamily="18" charset="0"/>
              </a:rPr>
              <a:t>Medidas con el Micrómetro</a:t>
            </a:r>
          </a:p>
        </p:txBody>
      </p:sp>
      <p:sp>
        <p:nvSpPr>
          <p:cNvPr id="53252" name="Rectangle 4">
            <a:extLst>
              <a:ext uri="{FF2B5EF4-FFF2-40B4-BE49-F238E27FC236}">
                <a16:creationId xmlns:a16="http://schemas.microsoft.com/office/drawing/2014/main" id="{6A4AAA9D-BF54-AC0D-EB47-C1F52F3CC1E4}"/>
              </a:ext>
            </a:extLst>
          </p:cNvPr>
          <p:cNvSpPr>
            <a:spLocks noChangeArrowheads="1"/>
          </p:cNvSpPr>
          <p:nvPr/>
        </p:nvSpPr>
        <p:spPr bwMode="auto">
          <a:xfrm>
            <a:off x="1645920" y="1323330"/>
            <a:ext cx="6492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cs typeface="Arial" panose="020B0604020202020204" pitchFamily="34" charset="0"/>
              </a:rPr>
              <a:t>La forma de obtener la medida es la siguiente:</a:t>
            </a:r>
            <a:r>
              <a:rPr lang="es-ES" altLang="es-CO" sz="2400" dirty="0">
                <a:solidFill>
                  <a:srgbClr val="000000"/>
                </a:solidFill>
                <a:latin typeface="Arial" panose="020B0604020202020204" pitchFamily="34" charset="0"/>
              </a:rPr>
              <a:t> </a:t>
            </a:r>
          </a:p>
        </p:txBody>
      </p:sp>
      <p:sp>
        <p:nvSpPr>
          <p:cNvPr id="53253" name="Rectangle 5">
            <a:extLst>
              <a:ext uri="{FF2B5EF4-FFF2-40B4-BE49-F238E27FC236}">
                <a16:creationId xmlns:a16="http://schemas.microsoft.com/office/drawing/2014/main" id="{3B85AB76-D851-9B27-0115-ED9789641E8D}"/>
              </a:ext>
            </a:extLst>
          </p:cNvPr>
          <p:cNvSpPr>
            <a:spLocks noChangeArrowheads="1"/>
          </p:cNvSpPr>
          <p:nvPr/>
        </p:nvSpPr>
        <p:spPr bwMode="auto">
          <a:xfrm>
            <a:off x="1645920" y="1980572"/>
            <a:ext cx="1088136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_tradnl" altLang="es-CO" dirty="0">
                <a:solidFill>
                  <a:srgbClr val="3333CC"/>
                </a:solidFill>
                <a:latin typeface="Arial" panose="020B0604020202020204" pitchFamily="34" charset="0"/>
                <a:cs typeface="Arial" panose="020B0604020202020204" pitchFamily="34" charset="0"/>
              </a:rPr>
              <a:t>1.- Colocamos la pieza a medir sobre los topes.</a:t>
            </a:r>
            <a:endParaRPr lang="es-ES" altLang="es-CO" dirty="0">
              <a:solidFill>
                <a:srgbClr val="3333CC"/>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FF0000"/>
                </a:solidFill>
                <a:latin typeface="Arial" panose="020B0604020202020204" pitchFamily="34" charset="0"/>
                <a:cs typeface="Arial" panose="020B0604020202020204" pitchFamily="34" charset="0"/>
              </a:rPr>
              <a:t>2.- Desplazamos el tambor y el nonius hasta ajustarse al tamaño de la pieza. Bloqueamos el seguro.</a:t>
            </a:r>
            <a:endParaRPr lang="es-ES" altLang="es-CO" dirty="0">
              <a:solidFill>
                <a:srgbClr val="FF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6600"/>
                </a:solidFill>
                <a:latin typeface="Arial" panose="020B0604020202020204" pitchFamily="34" charset="0"/>
                <a:cs typeface="Arial" panose="020B0604020202020204" pitchFamily="34" charset="0"/>
              </a:rPr>
              <a:t>3.- Tomamos la parte de la regla en milímetros mirando el nonius sobre la línea fija, en el ejemplo 9,5 </a:t>
            </a:r>
            <a:r>
              <a:rPr lang="es-ES_tradnl" altLang="es-CO" dirty="0" err="1">
                <a:solidFill>
                  <a:srgbClr val="996600"/>
                </a:solidFill>
                <a:latin typeface="Arial" panose="020B0604020202020204" pitchFamily="34" charset="0"/>
                <a:cs typeface="Arial" panose="020B0604020202020204" pitchFamily="34" charset="0"/>
              </a:rPr>
              <a:t>mm.</a:t>
            </a:r>
            <a:endParaRPr lang="es-ES" altLang="es-CO" dirty="0">
              <a:solidFill>
                <a:srgbClr val="9966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33CC33"/>
                </a:solidFill>
                <a:latin typeface="Arial" panose="020B0604020202020204" pitchFamily="34" charset="0"/>
                <a:cs typeface="Arial" panose="020B0604020202020204" pitchFamily="34" charset="0"/>
              </a:rPr>
              <a:t>4.- Tomamos la parte de precisión de la medición, mirando la línea del nonius que coincide con la línea central, en el ejemplo 0,21mm.</a:t>
            </a:r>
            <a:endParaRPr lang="es-ES" altLang="es-CO" dirty="0">
              <a:solidFill>
                <a:srgbClr val="33CC33"/>
              </a:solidFill>
              <a:latin typeface="Arial" panose="020B0604020202020204" pitchFamily="34" charset="0"/>
              <a:ea typeface="Arial Unicode MS" pitchFamily="34" charset="-128"/>
            </a:endParaRPr>
          </a:p>
          <a:p>
            <a:pPr defTabSz="1097280" eaLnBrk="0" fontAlgn="base" hangingPunct="0">
              <a:spcBef>
                <a:spcPct val="0"/>
              </a:spcBef>
              <a:spcAft>
                <a:spcPct val="0"/>
              </a:spcAft>
              <a:tabLst>
                <a:tab pos="539116" algn="r"/>
                <a:tab pos="3240406" algn="ctr"/>
                <a:tab pos="6480810" algn="r"/>
              </a:tabLst>
            </a:pPr>
            <a:r>
              <a:rPr lang="es-ES_tradnl" altLang="es-CO" dirty="0">
                <a:solidFill>
                  <a:srgbClr val="990099"/>
                </a:solidFill>
                <a:latin typeface="Arial" panose="020B0604020202020204" pitchFamily="34" charset="0"/>
                <a:cs typeface="Arial" panose="020B0604020202020204" pitchFamily="34" charset="0"/>
              </a:rPr>
              <a:t>5.- La medida será la suma de las anteriores 9,71 </a:t>
            </a:r>
            <a:r>
              <a:rPr lang="es-ES_tradnl" altLang="es-CO" dirty="0" err="1">
                <a:solidFill>
                  <a:srgbClr val="990099"/>
                </a:solidFill>
                <a:latin typeface="Arial" panose="020B0604020202020204" pitchFamily="34" charset="0"/>
                <a:cs typeface="Arial" panose="020B0604020202020204" pitchFamily="34" charset="0"/>
              </a:rPr>
              <a:t>mm.</a:t>
            </a:r>
            <a:r>
              <a:rPr lang="es-ES" altLang="es-CO" dirty="0">
                <a:solidFill>
                  <a:srgbClr val="990099"/>
                </a:solidFill>
                <a:latin typeface="Arial" panose="020B0604020202020204" pitchFamily="34" charset="0"/>
              </a:rPr>
              <a:t> </a:t>
            </a:r>
          </a:p>
        </p:txBody>
      </p:sp>
      <p:pic>
        <p:nvPicPr>
          <p:cNvPr id="53256" name="Picture 8">
            <a:extLst>
              <a:ext uri="{FF2B5EF4-FFF2-40B4-BE49-F238E27FC236}">
                <a16:creationId xmlns:a16="http://schemas.microsoft.com/office/drawing/2014/main" id="{E3C39D9C-5F95-D205-BCC9-02CE50441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457" y="5027560"/>
            <a:ext cx="7223760" cy="2840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C25DC10C-8719-2F80-FF21-CCFC958CD20D}"/>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Medición con Pálmer</a:t>
            </a:r>
          </a:p>
        </p:txBody>
      </p:sp>
      <p:pic>
        <p:nvPicPr>
          <p:cNvPr id="54276" name="Picture 4">
            <a:extLst>
              <a:ext uri="{FF2B5EF4-FFF2-40B4-BE49-F238E27FC236}">
                <a16:creationId xmlns:a16="http://schemas.microsoft.com/office/drawing/2014/main" id="{618EF72D-A155-71F8-0191-CE44D3D4B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79" y="1554163"/>
            <a:ext cx="7620000" cy="3154680"/>
          </a:xfrm>
          <a:prstGeom prst="rect">
            <a:avLst/>
          </a:prstGeom>
          <a:noFill/>
          <a:extLst>
            <a:ext uri="{909E8E84-426E-40DD-AFC4-6F175D3DCCD1}">
              <a14:hiddenFill xmlns:a14="http://schemas.microsoft.com/office/drawing/2010/main">
                <a:solidFill>
                  <a:srgbClr val="FFFFFF"/>
                </a:solidFill>
              </a14:hiddenFill>
            </a:ext>
          </a:extLst>
        </p:spPr>
      </p:pic>
      <p:sp>
        <p:nvSpPr>
          <p:cNvPr id="54277" name="Rectangle 5">
            <a:extLst>
              <a:ext uri="{FF2B5EF4-FFF2-40B4-BE49-F238E27FC236}">
                <a16:creationId xmlns:a16="http://schemas.microsoft.com/office/drawing/2014/main" id="{4BAA7D5A-9035-614B-9861-F722D91A139C}"/>
              </a:ext>
            </a:extLst>
          </p:cNvPr>
          <p:cNvSpPr>
            <a:spLocks noChangeArrowheads="1"/>
          </p:cNvSpPr>
          <p:nvPr/>
        </p:nvSpPr>
        <p:spPr bwMode="auto">
          <a:xfrm>
            <a:off x="1691640" y="4747345"/>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dirty="0">
                <a:solidFill>
                  <a:srgbClr val="FF0000"/>
                </a:solidFill>
                <a:latin typeface="Arial" panose="020B0604020202020204" pitchFamily="34" charset="0"/>
                <a:cs typeface="Arial" panose="020B0604020202020204" pitchFamily="34" charset="0"/>
              </a:rPr>
              <a:t>Medida de exteriores</a:t>
            </a:r>
            <a:r>
              <a:rPr lang="es-ES" altLang="es-CO" sz="1440" dirty="0">
                <a:solidFill>
                  <a:srgbClr val="000000"/>
                </a:solidFill>
                <a:latin typeface="Arial Black" panose="020B0A04020102020204" pitchFamily="34" charset="0"/>
              </a:rPr>
              <a:t> </a:t>
            </a:r>
            <a:endParaRPr lang="es-ES" altLang="es-CO" sz="2880" dirty="0">
              <a:solidFill>
                <a:srgbClr val="000000"/>
              </a:solidFill>
              <a:latin typeface="Times New Roman" panose="02020603050405020304" pitchFamily="18" charset="0"/>
            </a:endParaRPr>
          </a:p>
        </p:txBody>
      </p:sp>
      <p:sp>
        <p:nvSpPr>
          <p:cNvPr id="54278" name="Rectangle 6">
            <a:extLst>
              <a:ext uri="{FF2B5EF4-FFF2-40B4-BE49-F238E27FC236}">
                <a16:creationId xmlns:a16="http://schemas.microsoft.com/office/drawing/2014/main" id="{07E11A6D-2824-C64C-B5DA-20A05C11BF28}"/>
              </a:ext>
            </a:extLst>
          </p:cNvPr>
          <p:cNvSpPr>
            <a:spLocks noChangeArrowheads="1"/>
          </p:cNvSpPr>
          <p:nvPr/>
        </p:nvSpPr>
        <p:spPr bwMode="auto">
          <a:xfrm>
            <a:off x="1691640" y="5423836"/>
            <a:ext cx="112471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En la figura, la parte de la regla indica 19 mm,  la parte de precisión del nonius que coincide con la línea central marca 0,33mm</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La medición será:</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Parte de la regla, 19 </a:t>
            </a:r>
            <a:r>
              <a:rPr lang="es-ES_tradnl" altLang="es-CO" dirty="0" err="1">
                <a:solidFill>
                  <a:srgbClr val="000000"/>
                </a:solidFill>
                <a:latin typeface="Arial" panose="020B0604020202020204" pitchFamily="34" charset="0"/>
                <a:cs typeface="Arial" panose="020B0604020202020204" pitchFamily="34" charset="0"/>
              </a:rPr>
              <a:t>mm.</a:t>
            </a:r>
            <a:r>
              <a:rPr lang="es-ES_tradnl" altLang="es-CO" dirty="0">
                <a:solidFill>
                  <a:srgbClr val="000000"/>
                </a:solidFill>
                <a:latin typeface="Arial" panose="020B0604020202020204" pitchFamily="34" charset="0"/>
                <a:cs typeface="Arial" panose="020B0604020202020204" pitchFamily="34" charset="0"/>
              </a:rPr>
              <a:t> Parte de precisión 0,33 mm</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La medición completa es </a:t>
            </a:r>
            <a:r>
              <a:rPr lang="es-ES_tradnl" altLang="es-CO" b="1" dirty="0">
                <a:solidFill>
                  <a:srgbClr val="000000"/>
                </a:solidFill>
                <a:latin typeface="Arial" panose="020B0604020202020204" pitchFamily="34" charset="0"/>
                <a:cs typeface="Arial" panose="020B0604020202020204" pitchFamily="34" charset="0"/>
              </a:rPr>
              <a:t>19,33 </a:t>
            </a:r>
            <a:r>
              <a:rPr lang="es-ES_tradnl" altLang="es-CO" b="1" dirty="0" err="1">
                <a:solidFill>
                  <a:srgbClr val="000000"/>
                </a:solidFill>
                <a:latin typeface="Arial" panose="020B0604020202020204" pitchFamily="34" charset="0"/>
                <a:cs typeface="Arial" panose="020B0604020202020204" pitchFamily="34" charset="0"/>
              </a:rPr>
              <a:t>mm</a:t>
            </a:r>
            <a:r>
              <a:rPr lang="es-ES_tradnl" altLang="es-CO" dirty="0" err="1">
                <a:solidFill>
                  <a:srgbClr val="000000"/>
                </a:solidFill>
                <a:latin typeface="Arial" panose="020B0604020202020204" pitchFamily="34" charset="0"/>
                <a:cs typeface="Arial" panose="020B0604020202020204" pitchFamily="34" charset="0"/>
              </a:rPr>
              <a:t>.</a:t>
            </a:r>
            <a:r>
              <a:rPr lang="es-ES" altLang="es-CO" dirty="0">
                <a:solidFill>
                  <a:srgbClr val="000000"/>
                </a:solidFill>
                <a:latin typeface="Arial" panose="020B0604020202020204" pitchFamily="34" charset="0"/>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69A1B87-05D3-B038-7472-BC1466A1B783}"/>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Medición con Pálmer</a:t>
            </a:r>
          </a:p>
        </p:txBody>
      </p:sp>
      <p:sp>
        <p:nvSpPr>
          <p:cNvPr id="56324" name="Rectangle 4">
            <a:extLst>
              <a:ext uri="{FF2B5EF4-FFF2-40B4-BE49-F238E27FC236}">
                <a16:creationId xmlns:a16="http://schemas.microsoft.com/office/drawing/2014/main" id="{6985BC69-8AD8-C722-4AC3-870A898CD14A}"/>
              </a:ext>
            </a:extLst>
          </p:cNvPr>
          <p:cNvSpPr>
            <a:spLocks noChangeArrowheads="1"/>
          </p:cNvSpPr>
          <p:nvPr/>
        </p:nvSpPr>
        <p:spPr bwMode="auto">
          <a:xfrm>
            <a:off x="1828800" y="521208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FF0000"/>
                </a:solidFill>
                <a:latin typeface="Arial" panose="020B0604020202020204" pitchFamily="34" charset="0"/>
                <a:cs typeface="Arial" panose="020B0604020202020204" pitchFamily="34" charset="0"/>
              </a:rPr>
              <a:t>Medida de </a:t>
            </a:r>
            <a:r>
              <a:rPr lang="es-ES_tradnl" altLang="es-CO" sz="2880">
                <a:solidFill>
                  <a:srgbClr val="FF0000"/>
                </a:solidFill>
                <a:latin typeface="Arial" panose="020B0604020202020204" pitchFamily="34" charset="0"/>
                <a:cs typeface="Arial" panose="020B0604020202020204" pitchFamily="34" charset="0"/>
              </a:rPr>
              <a:t>in</a:t>
            </a:r>
            <a:r>
              <a:rPr lang="es-ES" altLang="es-CO" sz="2880">
                <a:solidFill>
                  <a:srgbClr val="FF0000"/>
                </a:solidFill>
                <a:latin typeface="Arial" panose="020B0604020202020204" pitchFamily="34" charset="0"/>
                <a:cs typeface="Arial" panose="020B0604020202020204" pitchFamily="34" charset="0"/>
              </a:rPr>
              <a:t>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6326" name="Picture 6">
            <a:extLst>
              <a:ext uri="{FF2B5EF4-FFF2-40B4-BE49-F238E27FC236}">
                <a16:creationId xmlns:a16="http://schemas.microsoft.com/office/drawing/2014/main" id="{B6C0CEC7-E3FF-CCC1-ADAF-8E100564C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20" y="1828800"/>
            <a:ext cx="6644640" cy="3667126"/>
          </a:xfrm>
          <a:prstGeom prst="rect">
            <a:avLst/>
          </a:prstGeom>
          <a:noFill/>
          <a:extLst>
            <a:ext uri="{909E8E84-426E-40DD-AFC4-6F175D3DCCD1}">
              <a14:hiddenFill xmlns:a14="http://schemas.microsoft.com/office/drawing/2010/main">
                <a:solidFill>
                  <a:srgbClr val="FFFFFF"/>
                </a:solidFill>
              </a14:hiddenFill>
            </a:ext>
          </a:extLst>
        </p:spPr>
      </p:pic>
      <p:sp>
        <p:nvSpPr>
          <p:cNvPr id="56327" name="Rectangle 7">
            <a:extLst>
              <a:ext uri="{FF2B5EF4-FFF2-40B4-BE49-F238E27FC236}">
                <a16:creationId xmlns:a16="http://schemas.microsoft.com/office/drawing/2014/main" id="{E63AD969-9A54-B536-D8AA-A611AE6B493D}"/>
              </a:ext>
            </a:extLst>
          </p:cNvPr>
          <p:cNvSpPr>
            <a:spLocks noChangeArrowheads="1"/>
          </p:cNvSpPr>
          <p:nvPr/>
        </p:nvSpPr>
        <p:spPr bwMode="auto">
          <a:xfrm>
            <a:off x="1691640" y="5852160"/>
            <a:ext cx="112471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la parte de la regla indica 36,5 mm,  la parte de precisión del nonius que coincide con la línea central marca 0,37mm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de la regla, 36,5 mm. Parte de precisión 0,37 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La medición completa es </a:t>
            </a:r>
            <a:r>
              <a:rPr lang="es-ES_tradnl" altLang="es-CO" b="1">
                <a:solidFill>
                  <a:srgbClr val="000000"/>
                </a:solidFill>
                <a:latin typeface="Arial" panose="020B0604020202020204" pitchFamily="34" charset="0"/>
                <a:cs typeface="Arial" panose="020B0604020202020204" pitchFamily="34" charset="0"/>
              </a:rPr>
              <a:t>36,87 mm</a:t>
            </a:r>
            <a:r>
              <a:rPr lang="es-ES_tradnl" altLang="es-CO">
                <a:solidFill>
                  <a:srgbClr val="000000"/>
                </a:solidFill>
                <a:latin typeface="Arial" panose="020B0604020202020204" pitchFamily="34" charset="0"/>
                <a:cs typeface="Arial" panose="020B0604020202020204" pitchFamily="34" charset="0"/>
              </a:rPr>
              <a:t>.</a:t>
            </a:r>
            <a:r>
              <a:rPr lang="es-ES" altLang="es-CO">
                <a:solidFill>
                  <a:srgbClr val="000000"/>
                </a:solidFill>
                <a:latin typeface="Arial" panose="020B0604020202020204" pitchFamily="34" charset="0"/>
              </a:rPr>
              <a:t> </a:t>
            </a:r>
          </a:p>
        </p:txBody>
      </p:sp>
      <p:pic>
        <p:nvPicPr>
          <p:cNvPr id="56328" name="Picture 8">
            <a:extLst>
              <a:ext uri="{FF2B5EF4-FFF2-40B4-BE49-F238E27FC236}">
                <a16:creationId xmlns:a16="http://schemas.microsoft.com/office/drawing/2014/main" id="{623FFDEB-4EE9-618D-AD64-6A0925762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 y="2651760"/>
            <a:ext cx="4480560" cy="1920240"/>
          </a:xfrm>
          <a:prstGeom prst="rect">
            <a:avLst/>
          </a:prstGeom>
          <a:noFill/>
          <a:extLst>
            <a:ext uri="{909E8E84-426E-40DD-AFC4-6F175D3DCCD1}">
              <a14:hiddenFill xmlns:a14="http://schemas.microsoft.com/office/drawing/2010/main">
                <a:solidFill>
                  <a:srgbClr val="FFFFFF"/>
                </a:solidFill>
              </a14:hiddenFill>
            </a:ext>
          </a:extLst>
        </p:spPr>
      </p:pic>
      <p:sp>
        <p:nvSpPr>
          <p:cNvPr id="56330" name="Rectangle 10">
            <a:extLst>
              <a:ext uri="{FF2B5EF4-FFF2-40B4-BE49-F238E27FC236}">
                <a16:creationId xmlns:a16="http://schemas.microsoft.com/office/drawing/2014/main" id="{2C42EF39-2033-2329-E06B-4F1AFB18F8C6}"/>
              </a:ext>
            </a:extLst>
          </p:cNvPr>
          <p:cNvSpPr>
            <a:spLocks noChangeArrowheads="1"/>
          </p:cNvSpPr>
          <p:nvPr/>
        </p:nvSpPr>
        <p:spPr bwMode="auto">
          <a:xfrm>
            <a:off x="1691640" y="2011681"/>
            <a:ext cx="430249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97280" fontAlgn="base">
              <a:spcBef>
                <a:spcPct val="0"/>
              </a:spcBef>
              <a:spcAft>
                <a:spcPct val="0"/>
              </a:spcAft>
            </a:pPr>
            <a:r>
              <a:rPr lang="es-ES_tradnl" altLang="es-CO" sz="2880" dirty="0" err="1">
                <a:solidFill>
                  <a:srgbClr val="000000"/>
                </a:solidFill>
                <a:latin typeface="Arial" panose="020B0604020202020204" pitchFamily="34" charset="0"/>
                <a:cs typeface="Arial" panose="020B0604020202020204" pitchFamily="34" charset="0"/>
              </a:rPr>
              <a:t>micrometro</a:t>
            </a:r>
            <a:r>
              <a:rPr lang="es-ES" altLang="es-CO" sz="2880" dirty="0">
                <a:solidFill>
                  <a:srgbClr val="000000"/>
                </a:solidFill>
                <a:latin typeface="Arial" panose="020B0604020202020204" pitchFamily="34" charset="0"/>
                <a:cs typeface="Arial" panose="020B0604020202020204" pitchFamily="34" charset="0"/>
              </a:rPr>
              <a:t> de </a:t>
            </a:r>
            <a:r>
              <a:rPr lang="es-ES_tradnl" altLang="es-CO" sz="2880" dirty="0">
                <a:solidFill>
                  <a:srgbClr val="000000"/>
                </a:solidFill>
                <a:latin typeface="Arial" panose="020B0604020202020204" pitchFamily="34" charset="0"/>
                <a:cs typeface="Arial" panose="020B0604020202020204" pitchFamily="34" charset="0"/>
              </a:rPr>
              <a:t>in</a:t>
            </a:r>
            <a:r>
              <a:rPr lang="es-ES" altLang="es-CO" sz="2880" dirty="0" err="1">
                <a:solidFill>
                  <a:srgbClr val="000000"/>
                </a:solidFill>
                <a:latin typeface="Arial" panose="020B0604020202020204" pitchFamily="34" charset="0"/>
                <a:cs typeface="Arial" panose="020B0604020202020204" pitchFamily="34" charset="0"/>
              </a:rPr>
              <a:t>teriores</a:t>
            </a:r>
            <a:r>
              <a:rPr lang="es-ES" altLang="es-CO" sz="1440" dirty="0">
                <a:solidFill>
                  <a:srgbClr val="000000"/>
                </a:solidFill>
                <a:latin typeface="Arial Black" panose="020B0A04020102020204" pitchFamily="34" charset="0"/>
              </a:rPr>
              <a:t> </a:t>
            </a:r>
            <a:endParaRPr lang="es-ES" altLang="es-CO" sz="2880" dirty="0">
              <a:solidFill>
                <a:srgbClr val="000000"/>
              </a:solidFill>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1977FC7-99DC-AD78-D8BF-968984113107}"/>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Antecedentes históricos</a:t>
            </a:r>
            <a:r>
              <a:rPr lang="es-ES" altLang="es-CO">
                <a:latin typeface="Arial Black" panose="020B0A04020102020204" pitchFamily="34" charset="0"/>
              </a:rPr>
              <a:t> </a:t>
            </a:r>
            <a:endParaRPr lang="es-ES_tradnl" altLang="es-CO">
              <a:latin typeface="Arial Black" panose="020B0A04020102020204" pitchFamily="34" charset="0"/>
            </a:endParaRPr>
          </a:p>
        </p:txBody>
      </p:sp>
      <p:sp>
        <p:nvSpPr>
          <p:cNvPr id="36868" name="Rectangle 4">
            <a:extLst>
              <a:ext uri="{FF2B5EF4-FFF2-40B4-BE49-F238E27FC236}">
                <a16:creationId xmlns:a16="http://schemas.microsoft.com/office/drawing/2014/main" id="{6F9E35D7-42F1-41EF-5447-609B749BC7D6}"/>
              </a:ext>
            </a:extLst>
          </p:cNvPr>
          <p:cNvSpPr>
            <a:spLocks noChangeArrowheads="1"/>
          </p:cNvSpPr>
          <p:nvPr/>
        </p:nvSpPr>
        <p:spPr bwMode="auto">
          <a:xfrm>
            <a:off x="2130624" y="3025272"/>
            <a:ext cx="5943600"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_tradnl" altLang="es-CO" sz="3360" b="1" dirty="0">
                <a:solidFill>
                  <a:srgbClr val="000000"/>
                </a:solidFill>
                <a:latin typeface="Arial" panose="020B0604020202020204" pitchFamily="34" charset="0"/>
                <a:cs typeface="Times New Roman" panose="02020603050405020304" pitchFamily="18" charset="0"/>
              </a:rPr>
              <a:t>L</a:t>
            </a:r>
            <a:r>
              <a:rPr lang="es-ES" altLang="es-CO" sz="3360" b="1" dirty="0">
                <a:solidFill>
                  <a:srgbClr val="000000"/>
                </a:solidFill>
                <a:latin typeface="Arial" panose="020B0604020202020204" pitchFamily="34" charset="0"/>
                <a:cs typeface="Times New Roman" panose="02020603050405020304" pitchFamily="18" charset="0"/>
              </a:rPr>
              <a:t>as medidas de longitud se hacían referenciadas a las partes de un hombre, el pie, el brazo, el codo, etc.</a:t>
            </a:r>
          </a:p>
        </p:txBody>
      </p:sp>
      <p:pic>
        <p:nvPicPr>
          <p:cNvPr id="36869" name="Picture 5">
            <a:extLst>
              <a:ext uri="{FF2B5EF4-FFF2-40B4-BE49-F238E27FC236}">
                <a16:creationId xmlns:a16="http://schemas.microsoft.com/office/drawing/2014/main" id="{985881E2-D5DB-EA0A-C8CA-234498289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041" y="2103120"/>
            <a:ext cx="4293870" cy="5354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6C3C88F-D5C4-7E8C-09F7-A094189D388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Medición de ángulos </a:t>
            </a:r>
            <a:endParaRPr lang="es-ES_tradnl" altLang="es-CO" b="1">
              <a:latin typeface="Arial" panose="020B0604020202020204" pitchFamily="34" charset="0"/>
              <a:cs typeface="Times New Roman" panose="02020603050405020304" pitchFamily="18" charset="0"/>
            </a:endParaRPr>
          </a:p>
        </p:txBody>
      </p:sp>
      <p:sp>
        <p:nvSpPr>
          <p:cNvPr id="55300" name="Rectangle 4">
            <a:extLst>
              <a:ext uri="{FF2B5EF4-FFF2-40B4-BE49-F238E27FC236}">
                <a16:creationId xmlns:a16="http://schemas.microsoft.com/office/drawing/2014/main" id="{A3E4ECF5-E4C6-A3E5-BA9C-6FCE44A3EF42}"/>
              </a:ext>
            </a:extLst>
          </p:cNvPr>
          <p:cNvSpPr>
            <a:spLocks noChangeArrowheads="1"/>
          </p:cNvSpPr>
          <p:nvPr/>
        </p:nvSpPr>
        <p:spPr bwMode="auto">
          <a:xfrm>
            <a:off x="5875020" y="2011681"/>
            <a:ext cx="28803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Ángulos rectos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5301" name="Picture 5">
            <a:extLst>
              <a:ext uri="{FF2B5EF4-FFF2-40B4-BE49-F238E27FC236}">
                <a16:creationId xmlns:a16="http://schemas.microsoft.com/office/drawing/2014/main" id="{763DFF05-B961-97CD-2B58-D8BBC9EAF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3108961"/>
            <a:ext cx="5821680" cy="3341370"/>
          </a:xfrm>
          <a:prstGeom prst="rect">
            <a:avLst/>
          </a:prstGeom>
          <a:noFill/>
          <a:extLst>
            <a:ext uri="{909E8E84-426E-40DD-AFC4-6F175D3DCCD1}">
              <a14:hiddenFill xmlns:a14="http://schemas.microsoft.com/office/drawing/2010/main">
                <a:solidFill>
                  <a:srgbClr val="FFFFFF"/>
                </a:solidFill>
              </a14:hiddenFill>
            </a:ext>
          </a:extLst>
        </p:spPr>
      </p:pic>
      <p:pic>
        <p:nvPicPr>
          <p:cNvPr id="55302" name="Picture 6">
            <a:extLst>
              <a:ext uri="{FF2B5EF4-FFF2-40B4-BE49-F238E27FC236}">
                <a16:creationId xmlns:a16="http://schemas.microsoft.com/office/drawing/2014/main" id="{F94B34C5-7254-AE0B-373F-CEBDD81AC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840" y="3108960"/>
            <a:ext cx="4998720" cy="3398520"/>
          </a:xfrm>
          <a:prstGeom prst="rect">
            <a:avLst/>
          </a:prstGeom>
          <a:noFill/>
          <a:extLst>
            <a:ext uri="{909E8E84-426E-40DD-AFC4-6F175D3DCCD1}">
              <a14:hiddenFill xmlns:a14="http://schemas.microsoft.com/office/drawing/2010/main">
                <a:solidFill>
                  <a:srgbClr val="FFFFFF"/>
                </a:solidFill>
              </a14:hiddenFill>
            </a:ext>
          </a:extLst>
        </p:spPr>
      </p:pic>
      <p:sp>
        <p:nvSpPr>
          <p:cNvPr id="55303" name="Rectangle 7">
            <a:extLst>
              <a:ext uri="{FF2B5EF4-FFF2-40B4-BE49-F238E27FC236}">
                <a16:creationId xmlns:a16="http://schemas.microsoft.com/office/drawing/2014/main" id="{30B8C961-5F06-AF93-1814-655093E84BD7}"/>
              </a:ext>
            </a:extLst>
          </p:cNvPr>
          <p:cNvSpPr>
            <a:spLocks noChangeArrowheads="1"/>
          </p:cNvSpPr>
          <p:nvPr/>
        </p:nvSpPr>
        <p:spPr bwMode="auto">
          <a:xfrm>
            <a:off x="3200400" y="6858001"/>
            <a:ext cx="23774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Escuadra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5304" name="Rectangle 8">
            <a:extLst>
              <a:ext uri="{FF2B5EF4-FFF2-40B4-BE49-F238E27FC236}">
                <a16:creationId xmlns:a16="http://schemas.microsoft.com/office/drawing/2014/main" id="{339A9C0B-B5B4-9DF9-4E07-055F43BCEE49}"/>
              </a:ext>
            </a:extLst>
          </p:cNvPr>
          <p:cNvSpPr>
            <a:spLocks noChangeArrowheads="1"/>
          </p:cNvSpPr>
          <p:nvPr/>
        </p:nvSpPr>
        <p:spPr bwMode="auto">
          <a:xfrm>
            <a:off x="8321040" y="6858001"/>
            <a:ext cx="41148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Medida de ángulo recto</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0648406-1C60-8153-7FF5-CBB4DFBBC482}"/>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Comprobación de ángulos</a:t>
            </a:r>
          </a:p>
        </p:txBody>
      </p:sp>
      <p:sp>
        <p:nvSpPr>
          <p:cNvPr id="57348" name="Rectangle 4">
            <a:extLst>
              <a:ext uri="{FF2B5EF4-FFF2-40B4-BE49-F238E27FC236}">
                <a16:creationId xmlns:a16="http://schemas.microsoft.com/office/drawing/2014/main" id="{B5057C93-F1E8-ECEF-0B3F-AAA14735A9C3}"/>
              </a:ext>
            </a:extLst>
          </p:cNvPr>
          <p:cNvSpPr>
            <a:spLocks noChangeArrowheads="1"/>
          </p:cNvSpPr>
          <p:nvPr/>
        </p:nvSpPr>
        <p:spPr bwMode="auto">
          <a:xfrm>
            <a:off x="5875020" y="2011681"/>
            <a:ext cx="28803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Otros ángulos</a:t>
            </a:r>
            <a:endParaRPr lang="es-ES" altLang="es-CO" sz="2880">
              <a:solidFill>
                <a:srgbClr val="000000"/>
              </a:solidFill>
              <a:latin typeface="Times New Roman" panose="02020603050405020304" pitchFamily="18" charset="0"/>
            </a:endParaRPr>
          </a:p>
        </p:txBody>
      </p:sp>
      <p:pic>
        <p:nvPicPr>
          <p:cNvPr id="57349" name="Picture 5">
            <a:extLst>
              <a:ext uri="{FF2B5EF4-FFF2-40B4-BE49-F238E27FC236}">
                <a16:creationId xmlns:a16="http://schemas.microsoft.com/office/drawing/2014/main" id="{F89768F5-64DB-3192-BC2D-897C207EB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480" y="3108960"/>
            <a:ext cx="5273040" cy="2943226"/>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a:extLst>
              <a:ext uri="{FF2B5EF4-FFF2-40B4-BE49-F238E27FC236}">
                <a16:creationId xmlns:a16="http://schemas.microsoft.com/office/drawing/2014/main" id="{B7AEC096-1F0A-3F20-E1F8-0FCDAC62C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880" y="2743200"/>
            <a:ext cx="5913120" cy="3712846"/>
          </a:xfrm>
          <a:prstGeom prst="rect">
            <a:avLst/>
          </a:prstGeom>
          <a:noFill/>
          <a:extLst>
            <a:ext uri="{909E8E84-426E-40DD-AFC4-6F175D3DCCD1}">
              <a14:hiddenFill xmlns:a14="http://schemas.microsoft.com/office/drawing/2010/main">
                <a:solidFill>
                  <a:srgbClr val="FFFFFF"/>
                </a:solidFill>
              </a14:hiddenFill>
            </a:ext>
          </a:extLst>
        </p:spPr>
      </p:pic>
      <p:sp>
        <p:nvSpPr>
          <p:cNvPr id="57351" name="Rectangle 7">
            <a:extLst>
              <a:ext uri="{FF2B5EF4-FFF2-40B4-BE49-F238E27FC236}">
                <a16:creationId xmlns:a16="http://schemas.microsoft.com/office/drawing/2014/main" id="{A12433BD-55B4-E36B-B29B-A14F09493BC7}"/>
              </a:ext>
            </a:extLst>
          </p:cNvPr>
          <p:cNvSpPr>
            <a:spLocks noChangeArrowheads="1"/>
          </p:cNvSpPr>
          <p:nvPr/>
        </p:nvSpPr>
        <p:spPr bwMode="auto">
          <a:xfrm>
            <a:off x="2468880" y="6675121"/>
            <a:ext cx="31089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Falsa escuadra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7352" name="Rectangle 8">
            <a:extLst>
              <a:ext uri="{FF2B5EF4-FFF2-40B4-BE49-F238E27FC236}">
                <a16:creationId xmlns:a16="http://schemas.microsoft.com/office/drawing/2014/main" id="{366A0ECA-34F3-ED2E-A45B-94A765172684}"/>
              </a:ext>
            </a:extLst>
          </p:cNvPr>
          <p:cNvSpPr>
            <a:spLocks noChangeArrowheads="1"/>
          </p:cNvSpPr>
          <p:nvPr/>
        </p:nvSpPr>
        <p:spPr bwMode="auto">
          <a:xfrm>
            <a:off x="8046720" y="6949441"/>
            <a:ext cx="438912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Comprobación de ángulo</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F5F82D2-1199-E4A2-BB79-DB3D0C0A2AA5}"/>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Actividades</a:t>
            </a:r>
          </a:p>
        </p:txBody>
      </p:sp>
      <p:pic>
        <p:nvPicPr>
          <p:cNvPr id="58372" name="Picture 4">
            <a:extLst>
              <a:ext uri="{FF2B5EF4-FFF2-40B4-BE49-F238E27FC236}">
                <a16:creationId xmlns:a16="http://schemas.microsoft.com/office/drawing/2014/main" id="{E81A0AC8-84AE-7E66-04FB-8BE91880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1" y="2468880"/>
            <a:ext cx="4857750" cy="2659380"/>
          </a:xfrm>
          <a:prstGeom prst="rect">
            <a:avLst/>
          </a:prstGeom>
          <a:noFill/>
          <a:extLst>
            <a:ext uri="{909E8E84-426E-40DD-AFC4-6F175D3DCCD1}">
              <a14:hiddenFill xmlns:a14="http://schemas.microsoft.com/office/drawing/2010/main">
                <a:solidFill>
                  <a:srgbClr val="FFFFFF"/>
                </a:solidFill>
              </a14:hiddenFill>
            </a:ext>
          </a:extLst>
        </p:spPr>
      </p:pic>
      <p:pic>
        <p:nvPicPr>
          <p:cNvPr id="58374" name="Picture 6">
            <a:extLst>
              <a:ext uri="{FF2B5EF4-FFF2-40B4-BE49-F238E27FC236}">
                <a16:creationId xmlns:a16="http://schemas.microsoft.com/office/drawing/2014/main" id="{AF85CB51-9E1D-1B6C-CB24-994266A68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160" y="2286000"/>
            <a:ext cx="402336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58376" name="Picture 8">
            <a:extLst>
              <a:ext uri="{FF2B5EF4-FFF2-40B4-BE49-F238E27FC236}">
                <a16:creationId xmlns:a16="http://schemas.microsoft.com/office/drawing/2014/main" id="{79760024-B418-7F0B-7960-6AC58A5B3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5029201"/>
            <a:ext cx="4023360" cy="2518410"/>
          </a:xfrm>
          <a:prstGeom prst="rect">
            <a:avLst/>
          </a:prstGeom>
          <a:noFill/>
          <a:extLst>
            <a:ext uri="{909E8E84-426E-40DD-AFC4-6F175D3DCCD1}">
              <a14:hiddenFill xmlns:a14="http://schemas.microsoft.com/office/drawing/2010/main">
                <a:solidFill>
                  <a:srgbClr val="FFFFFF"/>
                </a:solidFill>
              </a14:hiddenFill>
            </a:ext>
          </a:extLst>
        </p:spPr>
      </p:pic>
      <p:sp>
        <p:nvSpPr>
          <p:cNvPr id="58378" name="Rectangle 10">
            <a:extLst>
              <a:ext uri="{FF2B5EF4-FFF2-40B4-BE49-F238E27FC236}">
                <a16:creationId xmlns:a16="http://schemas.microsoft.com/office/drawing/2014/main" id="{8299F377-30D4-AD10-CB7F-F441F1937F29}"/>
              </a:ext>
            </a:extLst>
          </p:cNvPr>
          <p:cNvSpPr>
            <a:spLocks noChangeArrowheads="1"/>
          </p:cNvSpPr>
          <p:nvPr/>
        </p:nvSpPr>
        <p:spPr bwMode="auto">
          <a:xfrm>
            <a:off x="1828800" y="182880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79" name="Rectangle 11">
            <a:extLst>
              <a:ext uri="{FF2B5EF4-FFF2-40B4-BE49-F238E27FC236}">
                <a16:creationId xmlns:a16="http://schemas.microsoft.com/office/drawing/2014/main" id="{CAB93363-0207-34B5-1DA5-1A3087520339}"/>
              </a:ext>
            </a:extLst>
          </p:cNvPr>
          <p:cNvSpPr>
            <a:spLocks noChangeArrowheads="1"/>
          </p:cNvSpPr>
          <p:nvPr/>
        </p:nvSpPr>
        <p:spPr bwMode="auto">
          <a:xfrm>
            <a:off x="7315200" y="182880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b)</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80" name="Rectangle 12">
            <a:extLst>
              <a:ext uri="{FF2B5EF4-FFF2-40B4-BE49-F238E27FC236}">
                <a16:creationId xmlns:a16="http://schemas.microsoft.com/office/drawing/2014/main" id="{DF1B7FC1-52BA-5CAD-C111-43DC03385BEF}"/>
              </a:ext>
            </a:extLst>
          </p:cNvPr>
          <p:cNvSpPr>
            <a:spLocks noChangeArrowheads="1"/>
          </p:cNvSpPr>
          <p:nvPr/>
        </p:nvSpPr>
        <p:spPr bwMode="auto">
          <a:xfrm>
            <a:off x="4023360" y="521208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c)</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81" name="Rectangle 13">
            <a:extLst>
              <a:ext uri="{FF2B5EF4-FFF2-40B4-BE49-F238E27FC236}">
                <a16:creationId xmlns:a16="http://schemas.microsoft.com/office/drawing/2014/main" id="{98887EE8-32CD-19A7-CE54-5357544CB699}"/>
              </a:ext>
            </a:extLst>
          </p:cNvPr>
          <p:cNvSpPr>
            <a:spLocks noChangeArrowheads="1"/>
          </p:cNvSpPr>
          <p:nvPr/>
        </p:nvSpPr>
        <p:spPr bwMode="auto">
          <a:xfrm>
            <a:off x="5120640" y="1828801"/>
            <a:ext cx="21945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Pie de Rey</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360EEE7-1B47-E1BB-ED84-22B9B791E7EA}"/>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Actividades</a:t>
            </a:r>
          </a:p>
        </p:txBody>
      </p:sp>
      <p:sp>
        <p:nvSpPr>
          <p:cNvPr id="59396" name="Rectangle 4">
            <a:extLst>
              <a:ext uri="{FF2B5EF4-FFF2-40B4-BE49-F238E27FC236}">
                <a16:creationId xmlns:a16="http://schemas.microsoft.com/office/drawing/2014/main" id="{B5883151-5122-08E3-4B73-9554EC5189D3}"/>
              </a:ext>
            </a:extLst>
          </p:cNvPr>
          <p:cNvSpPr>
            <a:spLocks noChangeArrowheads="1"/>
          </p:cNvSpPr>
          <p:nvPr/>
        </p:nvSpPr>
        <p:spPr bwMode="auto">
          <a:xfrm>
            <a:off x="5760720" y="1828800"/>
            <a:ext cx="182880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3360" dirty="0" err="1">
                <a:solidFill>
                  <a:srgbClr val="000000"/>
                </a:solidFill>
                <a:latin typeface="Arial" panose="020B0604020202020204" pitchFamily="34" charset="0"/>
                <a:cs typeface="Arial" panose="020B0604020202020204" pitchFamily="34" charset="0"/>
              </a:rPr>
              <a:t>Pálmer</a:t>
            </a:r>
            <a:r>
              <a:rPr lang="es-ES" altLang="es-CO" sz="3360" dirty="0">
                <a:solidFill>
                  <a:srgbClr val="000000"/>
                </a:solidFill>
                <a:latin typeface="Arial Black" panose="020B0A04020102020204" pitchFamily="34" charset="0"/>
              </a:rPr>
              <a:t> </a:t>
            </a:r>
            <a:endParaRPr lang="es-ES" altLang="es-CO" sz="3360" dirty="0">
              <a:solidFill>
                <a:srgbClr val="000000"/>
              </a:solidFill>
              <a:latin typeface="Times New Roman" panose="02020603050405020304" pitchFamily="18" charset="0"/>
            </a:endParaRPr>
          </a:p>
        </p:txBody>
      </p:sp>
      <p:sp>
        <p:nvSpPr>
          <p:cNvPr id="59397" name="Rectangle 5">
            <a:extLst>
              <a:ext uri="{FF2B5EF4-FFF2-40B4-BE49-F238E27FC236}">
                <a16:creationId xmlns:a16="http://schemas.microsoft.com/office/drawing/2014/main" id="{EECD5149-FBEC-4354-9363-76D60A67C313}"/>
              </a:ext>
            </a:extLst>
          </p:cNvPr>
          <p:cNvSpPr>
            <a:spLocks noChangeArrowheads="1"/>
          </p:cNvSpPr>
          <p:nvPr/>
        </p:nvSpPr>
        <p:spPr bwMode="auto">
          <a:xfrm>
            <a:off x="1920240" y="237744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9398" name="Rectangle 6">
            <a:extLst>
              <a:ext uri="{FF2B5EF4-FFF2-40B4-BE49-F238E27FC236}">
                <a16:creationId xmlns:a16="http://schemas.microsoft.com/office/drawing/2014/main" id="{1772B201-531C-9BD5-F283-BE43FD642BF3}"/>
              </a:ext>
            </a:extLst>
          </p:cNvPr>
          <p:cNvSpPr>
            <a:spLocks noChangeArrowheads="1"/>
          </p:cNvSpPr>
          <p:nvPr/>
        </p:nvSpPr>
        <p:spPr bwMode="auto">
          <a:xfrm>
            <a:off x="7863840" y="237744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b)</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9399" name="Picture 7">
            <a:extLst>
              <a:ext uri="{FF2B5EF4-FFF2-40B4-BE49-F238E27FC236}">
                <a16:creationId xmlns:a16="http://schemas.microsoft.com/office/drawing/2014/main" id="{00BD358D-37FC-5088-8862-14FA40343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0" y="2834640"/>
            <a:ext cx="5029200" cy="3240406"/>
          </a:xfrm>
          <a:prstGeom prst="rect">
            <a:avLst/>
          </a:prstGeom>
          <a:noFill/>
          <a:extLst>
            <a:ext uri="{909E8E84-426E-40DD-AFC4-6F175D3DCCD1}">
              <a14:hiddenFill xmlns:a14="http://schemas.microsoft.com/office/drawing/2010/main">
                <a:solidFill>
                  <a:srgbClr val="FFFFFF"/>
                </a:solidFill>
              </a14:hiddenFill>
            </a:ext>
          </a:extLst>
        </p:spPr>
      </p:pic>
      <p:pic>
        <p:nvPicPr>
          <p:cNvPr id="59400" name="Picture 8">
            <a:extLst>
              <a:ext uri="{FF2B5EF4-FFF2-40B4-BE49-F238E27FC236}">
                <a16:creationId xmlns:a16="http://schemas.microsoft.com/office/drawing/2014/main" id="{49CBA1AF-A4DA-2153-0F33-B6CFAE0FB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960" y="2926080"/>
            <a:ext cx="4831080" cy="3131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3B11A17-DFB7-8D4A-1679-952F040B0D6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Antecedentes históricos</a:t>
            </a:r>
            <a:endParaRPr lang="es-ES_tradnl" altLang="es-CO" b="1" dirty="0">
              <a:latin typeface="Arial" panose="020B0604020202020204" pitchFamily="34" charset="0"/>
              <a:cs typeface="Times New Roman" panose="02020603050405020304" pitchFamily="18" charset="0"/>
            </a:endParaRPr>
          </a:p>
        </p:txBody>
      </p:sp>
      <p:sp>
        <p:nvSpPr>
          <p:cNvPr id="41987" name="Rectangle 3">
            <a:extLst>
              <a:ext uri="{FF2B5EF4-FFF2-40B4-BE49-F238E27FC236}">
                <a16:creationId xmlns:a16="http://schemas.microsoft.com/office/drawing/2014/main" id="{15C1F9D6-28B6-8B1C-BF3F-3EA7B5A7E3C3}"/>
              </a:ext>
            </a:extLst>
          </p:cNvPr>
          <p:cNvSpPr>
            <a:spLocks noGrp="1" noChangeArrowheads="1"/>
          </p:cNvSpPr>
          <p:nvPr>
            <p:ph type="body" idx="4294967295"/>
          </p:nvPr>
        </p:nvSpPr>
        <p:spPr>
          <a:xfrm>
            <a:off x="945523" y="2138490"/>
            <a:ext cx="12739354" cy="4937125"/>
          </a:xfrm>
          <a:prstGeom prst="rect">
            <a:avLst/>
          </a:prstGeom>
        </p:spPr>
        <p:txBody>
          <a:bodyPr/>
          <a:lstStyle/>
          <a:p>
            <a:pPr algn="just">
              <a:buFontTx/>
              <a:buNone/>
            </a:pPr>
            <a:r>
              <a:rPr lang="es-ES" altLang="es-CO" sz="3200" dirty="0">
                <a:latin typeface="Arial" panose="020B0604020202020204" pitchFamily="34" charset="0"/>
                <a:cs typeface="Times New Roman" panose="02020603050405020304" pitchFamily="18" charset="0"/>
              </a:rPr>
              <a:t>El progreso de todos los sistemas de medida tuvo que ver con dos factores:</a:t>
            </a:r>
          </a:p>
          <a:p>
            <a:pPr algn="just"/>
            <a:r>
              <a:rPr lang="es-ES" altLang="es-CO" sz="3200" dirty="0">
                <a:latin typeface="Arial" panose="020B0604020202020204" pitchFamily="34" charset="0"/>
              </a:rPr>
              <a:t>El grado de intercambio de productos entre distintos grupos humanos. </a:t>
            </a:r>
            <a:endParaRPr lang="es-ES" altLang="es-CO" sz="3200" dirty="0"/>
          </a:p>
          <a:p>
            <a:pPr algn="just"/>
            <a:r>
              <a:rPr lang="es-ES" altLang="es-CO" sz="3200" dirty="0">
                <a:latin typeface="Arial" panose="020B0604020202020204" pitchFamily="34" charset="0"/>
              </a:rPr>
              <a:t>El desarrollo de los sistemas de escritura y de numeración, y en general, de las distintas ciencias.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9E511B2-2B50-9F6E-F5FA-C7BE8060F48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Antecedentes históricos</a:t>
            </a:r>
            <a:endParaRPr lang="es-ES_tradnl" altLang="es-CO" b="1">
              <a:latin typeface="Arial" panose="020B0604020202020204" pitchFamily="34" charset="0"/>
              <a:cs typeface="Times New Roman" panose="02020603050405020304" pitchFamily="18" charset="0"/>
            </a:endParaRPr>
          </a:p>
        </p:txBody>
      </p:sp>
      <p:sp>
        <p:nvSpPr>
          <p:cNvPr id="37891" name="Rectangle 3">
            <a:extLst>
              <a:ext uri="{FF2B5EF4-FFF2-40B4-BE49-F238E27FC236}">
                <a16:creationId xmlns:a16="http://schemas.microsoft.com/office/drawing/2014/main" id="{B3FE255A-5B00-3223-F103-2180B652B64F}"/>
              </a:ext>
            </a:extLst>
          </p:cNvPr>
          <p:cNvSpPr>
            <a:spLocks noGrp="1" noChangeArrowheads="1"/>
          </p:cNvSpPr>
          <p:nvPr>
            <p:ph type="body" idx="4294967295"/>
          </p:nvPr>
        </p:nvSpPr>
        <p:spPr>
          <a:xfrm>
            <a:off x="1417796" y="1728370"/>
            <a:ext cx="11383804" cy="1919288"/>
          </a:xfrm>
          <a:prstGeom prst="rect">
            <a:avLst/>
          </a:prstGeom>
        </p:spPr>
        <p:txBody>
          <a:bodyPr/>
          <a:lstStyle/>
          <a:p>
            <a:pPr algn="just">
              <a:buFontTx/>
              <a:buNone/>
            </a:pPr>
            <a:r>
              <a:rPr lang="es-ES" altLang="es-CO" sz="2880" dirty="0">
                <a:latin typeface="Arial" panose="020B0604020202020204" pitchFamily="34" charset="0"/>
                <a:cs typeface="Times New Roman" panose="02020603050405020304" pitchFamily="18" charset="0"/>
              </a:rPr>
              <a:t>El sistema métrico decimal, es un sistema de unidades basado en el metro (del griego </a:t>
            </a:r>
            <a:r>
              <a:rPr lang="es-ES" altLang="es-CO" sz="2880" i="1" dirty="0" err="1">
                <a:latin typeface="Arial" panose="020B0604020202020204" pitchFamily="34" charset="0"/>
                <a:cs typeface="Times New Roman" panose="02020603050405020304" pitchFamily="18" charset="0"/>
              </a:rPr>
              <a:t>metron</a:t>
            </a:r>
            <a:r>
              <a:rPr lang="es-ES" altLang="es-CO" sz="2880" i="1" dirty="0">
                <a:latin typeface="Arial" panose="020B0604020202020204" pitchFamily="34" charset="0"/>
                <a:cs typeface="Times New Roman" panose="02020603050405020304" pitchFamily="18" charset="0"/>
              </a:rPr>
              <a:t>,</a:t>
            </a:r>
            <a:r>
              <a:rPr lang="es-ES" altLang="es-CO" sz="2880" dirty="0">
                <a:latin typeface="Arial" panose="020B0604020202020204" pitchFamily="34" charset="0"/>
                <a:cs typeface="Times New Roman" panose="02020603050405020304" pitchFamily="18" charset="0"/>
              </a:rPr>
              <a:t> “medida”), en el cual los múltiplos y submúltiplos de una unidad de medida están relacionadas entre sí por múltiplos o submúltiplos de 10.</a:t>
            </a:r>
            <a:endParaRPr lang="es-ES" altLang="es-CO" sz="2880" dirty="0">
              <a:latin typeface="Arial" panose="020B0604020202020204" pitchFamily="34" charset="0"/>
            </a:endParaRPr>
          </a:p>
        </p:txBody>
      </p:sp>
      <p:pic>
        <p:nvPicPr>
          <p:cNvPr id="37892" name="Picture 4">
            <a:extLst>
              <a:ext uri="{FF2B5EF4-FFF2-40B4-BE49-F238E27FC236}">
                <a16:creationId xmlns:a16="http://schemas.microsoft.com/office/drawing/2014/main" id="{AFFC506E-047B-550E-BD47-60FA22D13D6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073190" y="3647658"/>
            <a:ext cx="5029200" cy="3259456"/>
          </a:xfrm>
          <a:prstGeom prst="rect">
            <a:avLst/>
          </a:prstGeom>
          <a:noFill/>
          <a:extLst>
            <a:ext uri="{909E8E84-426E-40DD-AFC4-6F175D3DCCD1}">
              <a14:hiddenFill xmlns:a14="http://schemas.microsoft.com/office/drawing/2010/main">
                <a:solidFill>
                  <a:srgbClr val="FFFFFF"/>
                </a:solidFill>
              </a14:hiddenFill>
            </a:ext>
          </a:extLst>
        </p:spPr>
      </p:pic>
      <p:sp>
        <p:nvSpPr>
          <p:cNvPr id="37893" name="Rectangle 5">
            <a:extLst>
              <a:ext uri="{FF2B5EF4-FFF2-40B4-BE49-F238E27FC236}">
                <a16:creationId xmlns:a16="http://schemas.microsoft.com/office/drawing/2014/main" id="{B191D1CD-8AE6-266B-B6A7-ACDA3B130B91}"/>
              </a:ext>
            </a:extLst>
          </p:cNvPr>
          <p:cNvSpPr>
            <a:spLocks noChangeArrowheads="1"/>
          </p:cNvSpPr>
          <p:nvPr/>
        </p:nvSpPr>
        <p:spPr bwMode="auto">
          <a:xfrm>
            <a:off x="854241" y="4114800"/>
            <a:ext cx="6725653"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411480" indent="-411480" algn="just" defTabSz="1097280" fontAlgn="base">
              <a:lnSpc>
                <a:spcPct val="90000"/>
              </a:lnSpc>
              <a:spcBef>
                <a:spcPct val="20000"/>
              </a:spcBef>
              <a:spcAft>
                <a:spcPct val="0"/>
              </a:spcAft>
            </a:pPr>
            <a:r>
              <a:rPr lang="es-ES" altLang="es-CO" sz="2880" dirty="0">
                <a:solidFill>
                  <a:srgbClr val="FF0000"/>
                </a:solidFill>
                <a:latin typeface="Arial" panose="020B0604020202020204" pitchFamily="34" charset="0"/>
                <a:cs typeface="Times New Roman" panose="02020603050405020304" pitchFamily="18" charset="0"/>
              </a:rPr>
              <a:t>Como unidad de medida de longitud se adoptó el metro, definido como la diezmillonésima parte del cuadrante del meridiano terrestre, cuyo patrón se reprodujo en una barra de platino iridiado.</a:t>
            </a:r>
            <a:r>
              <a:rPr lang="es-ES" altLang="es-CO" sz="2880" dirty="0">
                <a:solidFill>
                  <a:srgbClr val="FF0000"/>
                </a:solidFill>
                <a:latin typeface="Arial" panose="020B0604020202020204" pitchFamily="34"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AD49-905C-B358-890D-F0D10803EC88}"/>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7C23053A-0F4F-4979-A697-8E3F27F0C664}"/>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Antecedentes históricos</a:t>
            </a:r>
            <a:endParaRPr lang="es-ES_tradnl" altLang="es-CO" b="1" dirty="0">
              <a:latin typeface="Arial" panose="020B0604020202020204" pitchFamily="34" charset="0"/>
              <a:cs typeface="Times New Roman" panose="02020603050405020304" pitchFamily="18" charset="0"/>
            </a:endParaRPr>
          </a:p>
        </p:txBody>
      </p:sp>
      <p:sp>
        <p:nvSpPr>
          <p:cNvPr id="5" name="Rectangle 2">
            <a:extLst>
              <a:ext uri="{FF2B5EF4-FFF2-40B4-BE49-F238E27FC236}">
                <a16:creationId xmlns:a16="http://schemas.microsoft.com/office/drawing/2014/main" id="{424FFCB3-0867-0E81-212C-4FC4CFE678D3}"/>
              </a:ext>
            </a:extLst>
          </p:cNvPr>
          <p:cNvSpPr>
            <a:spLocks noChangeArrowheads="1"/>
          </p:cNvSpPr>
          <p:nvPr/>
        </p:nvSpPr>
        <p:spPr bwMode="auto">
          <a:xfrm>
            <a:off x="1094874" y="2960638"/>
            <a:ext cx="1342724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1791</a:t>
            </a:r>
            <a:r>
              <a:rPr lang="es-CO" altLang="es-CO" sz="3600" dirty="0"/>
              <a:t>: Diezmillonésima parte del cuadrante del meridiano terrestre. </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1889</a:t>
            </a:r>
            <a:r>
              <a:rPr lang="es-CO" altLang="es-CO" sz="3600" dirty="0"/>
              <a:t>: Barra de platino-iridio conservada en París.</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1960</a:t>
            </a:r>
            <a:r>
              <a:rPr lang="es-CO" altLang="es-CO" sz="3600" dirty="0"/>
              <a:t>: 1,650,763.73 longitudes de onda de radiación del kriptón-86. </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1983</a:t>
            </a:r>
            <a:r>
              <a:rPr lang="es-CO" altLang="es-CO" sz="3600" dirty="0"/>
              <a:t>: Definición actual basada en la velocidad de la luz.</a:t>
            </a:r>
          </a:p>
        </p:txBody>
      </p:sp>
    </p:spTree>
    <p:extLst>
      <p:ext uri="{BB962C8B-B14F-4D97-AF65-F5344CB8AC3E}">
        <p14:creationId xmlns:p14="http://schemas.microsoft.com/office/powerpoint/2010/main" val="27933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05554" y="613841"/>
            <a:ext cx="13167360" cy="877824"/>
          </a:xfrm>
          <a:prstGeom prst="rect">
            <a:avLst/>
          </a:prstGeom>
          <a:noFill/>
          <a:ln/>
        </p:spPr>
        <p:txBody>
          <a:bodyPr wrap="square" rtlCol="0" anchor="ctr"/>
          <a:lstStyle/>
          <a:p>
            <a:r>
              <a:rPr lang="en-US" sz="4400" b="1" dirty="0">
                <a:solidFill>
                  <a:srgbClr val="1E2761"/>
                </a:solidFill>
                <a:latin typeface="Arial" panose="020B0604020202020204" pitchFamily="34" charset="0"/>
                <a:ea typeface="Arial Black" pitchFamily="34" charset="-122"/>
                <a:cs typeface="Arial" panose="020B0604020202020204" pitchFamily="34" charset="0"/>
              </a:rPr>
              <a:t>Principios Fundamentales de la Metrología</a:t>
            </a:r>
            <a:endParaRPr lang="en-US" sz="4400" dirty="0">
              <a:latin typeface="Arial" panose="020B0604020202020204" pitchFamily="34" charset="0"/>
              <a:cs typeface="Arial" panose="020B0604020202020204" pitchFamily="34" charset="0"/>
            </a:endParaRPr>
          </a:p>
        </p:txBody>
      </p:sp>
      <p:sp>
        <p:nvSpPr>
          <p:cNvPr id="3" name="Shape 1"/>
          <p:cNvSpPr/>
          <p:nvPr/>
        </p:nvSpPr>
        <p:spPr>
          <a:xfrm>
            <a:off x="731520" y="1609344"/>
            <a:ext cx="117043" cy="5559552"/>
          </a:xfrm>
          <a:prstGeom prst="rect">
            <a:avLst/>
          </a:prstGeom>
          <a:solidFill>
            <a:srgbClr val="2150FE"/>
          </a:solidFill>
          <a:ln/>
        </p:spPr>
        <p:txBody>
          <a:bodyPr/>
          <a:lstStyle/>
          <a:p>
            <a:endParaRPr lang="es-CO" sz="3626"/>
          </a:p>
        </p:txBody>
      </p:sp>
      <p:sp>
        <p:nvSpPr>
          <p:cNvPr id="4" name="Text 2"/>
          <p:cNvSpPr/>
          <p:nvPr/>
        </p:nvSpPr>
        <p:spPr>
          <a:xfrm>
            <a:off x="1024128" y="1755648"/>
            <a:ext cx="12874752" cy="5266944"/>
          </a:xfrm>
          <a:prstGeom prst="rect">
            <a:avLst/>
          </a:prstGeom>
          <a:noFill/>
          <a:ln/>
        </p:spPr>
        <p:txBody>
          <a:bodyPr wrap="square" rtlCol="0" anchor="ctr"/>
          <a:lstStyle/>
          <a:p>
            <a:r>
              <a:rPr lang="en-US" sz="2880" b="1" dirty="0">
                <a:solidFill>
                  <a:srgbClr val="333333"/>
                </a:solidFill>
              </a:rPr>
              <a:t>1. Exactitud y Precisión</a:t>
            </a:r>
            <a:endParaRPr lang="en-US" sz="2240" dirty="0"/>
          </a:p>
          <a:p>
            <a:r>
              <a:rPr lang="en-US" sz="2240" dirty="0">
                <a:solidFill>
                  <a:srgbClr val="333333"/>
                </a:solidFill>
              </a:rPr>
              <a:t>   • Exactitud: cercanía al valor verdadero</a:t>
            </a:r>
            <a:endParaRPr lang="en-US" sz="2240" dirty="0"/>
          </a:p>
          <a:p>
            <a:r>
              <a:rPr lang="en-US" sz="2240" dirty="0">
                <a:solidFill>
                  <a:srgbClr val="333333"/>
                </a:solidFill>
              </a:rPr>
              <a:t>   • Precisión: reproducibilidad de mediciones</a:t>
            </a:r>
            <a:endParaRPr lang="en-US" sz="2240" dirty="0"/>
          </a:p>
          <a:p>
            <a:r>
              <a:rPr lang="en-US" sz="2240" dirty="0">
                <a:solidFill>
                  <a:srgbClr val="333333"/>
                </a:solidFill>
              </a:rPr>
              <a:t> </a:t>
            </a:r>
            <a:endParaRPr lang="en-US" sz="2240" dirty="0"/>
          </a:p>
          <a:p>
            <a:r>
              <a:rPr lang="en-US" sz="2880" b="1" dirty="0">
                <a:solidFill>
                  <a:srgbClr val="333333"/>
                </a:solidFill>
              </a:rPr>
              <a:t>2. Trazabilidad</a:t>
            </a:r>
            <a:endParaRPr lang="en-US" sz="2240" dirty="0"/>
          </a:p>
          <a:p>
            <a:r>
              <a:rPr lang="en-US" sz="2240" dirty="0">
                <a:solidFill>
                  <a:srgbClr val="333333"/>
                </a:solidFill>
              </a:rPr>
              <a:t>   • Cadena ininterrumpida de comparaciones</a:t>
            </a:r>
            <a:endParaRPr lang="en-US" sz="2240" dirty="0"/>
          </a:p>
          <a:p>
            <a:r>
              <a:rPr lang="en-US" sz="2240" dirty="0">
                <a:solidFill>
                  <a:srgbClr val="333333"/>
                </a:solidFill>
              </a:rPr>
              <a:t>   • Referencia a patrones nacionales e internacionales</a:t>
            </a:r>
            <a:endParaRPr lang="en-US" sz="2240" dirty="0"/>
          </a:p>
          <a:p>
            <a:r>
              <a:rPr lang="en-US" sz="2240" dirty="0">
                <a:solidFill>
                  <a:srgbClr val="333333"/>
                </a:solidFill>
              </a:rPr>
              <a:t> </a:t>
            </a:r>
            <a:endParaRPr lang="en-US" sz="2240" dirty="0"/>
          </a:p>
          <a:p>
            <a:r>
              <a:rPr lang="en-US" sz="2880" b="1" dirty="0">
                <a:solidFill>
                  <a:srgbClr val="333333"/>
                </a:solidFill>
              </a:rPr>
              <a:t>3. Incertidumbre de medición</a:t>
            </a:r>
            <a:endParaRPr lang="en-US" sz="2240" dirty="0"/>
          </a:p>
          <a:p>
            <a:r>
              <a:rPr lang="en-US" sz="2240" dirty="0">
                <a:solidFill>
                  <a:srgbClr val="333333"/>
                </a:solidFill>
              </a:rPr>
              <a:t>   • Parámetro que caracteriza la dispersión de valores</a:t>
            </a:r>
            <a:endParaRPr lang="en-US" sz="2240" dirty="0"/>
          </a:p>
          <a:p>
            <a:r>
              <a:rPr lang="en-US" sz="2240" dirty="0">
                <a:solidFill>
                  <a:srgbClr val="333333"/>
                </a:solidFill>
              </a:rPr>
              <a:t> </a:t>
            </a:r>
            <a:endParaRPr lang="en-US" sz="2240" dirty="0"/>
          </a:p>
          <a:p>
            <a:r>
              <a:rPr lang="en-US" sz="2880" b="1" dirty="0">
                <a:solidFill>
                  <a:srgbClr val="333333"/>
                </a:solidFill>
              </a:rPr>
              <a:t>4. Calibración</a:t>
            </a:r>
            <a:endParaRPr lang="en-US" sz="2240" dirty="0"/>
          </a:p>
          <a:p>
            <a:r>
              <a:rPr lang="en-US" sz="2240" dirty="0">
                <a:solidFill>
                  <a:srgbClr val="333333"/>
                </a:solidFill>
              </a:rPr>
              <a:t>   • Comparación con patrones certificados</a:t>
            </a:r>
            <a:endParaRPr lang="en-US" sz="22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E2457-4017-3E0B-3064-D0668671C590}"/>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7614E633-EC62-56F0-B2C1-F07EE0F53249}"/>
              </a:ext>
            </a:extLst>
          </p:cNvPr>
          <p:cNvSpPr>
            <a:spLocks noGrp="1" noChangeArrowheads="1"/>
          </p:cNvSpPr>
          <p:nvPr>
            <p:ph type="title" idx="4294967295"/>
          </p:nvPr>
        </p:nvSpPr>
        <p:spPr>
          <a:xfrm>
            <a:off x="0" y="182563"/>
            <a:ext cx="12436475" cy="1371600"/>
          </a:xfrm>
          <a:prstGeom prst="rect">
            <a:avLst/>
          </a:prstGeom>
        </p:spPr>
        <p:txBody>
          <a:bodyPr/>
          <a:lstStyle/>
          <a:p>
            <a:r>
              <a:rPr lang="es-CO" sz="6000" b="1" dirty="0"/>
              <a:t>Aspectos clave de esta definición</a:t>
            </a:r>
          </a:p>
        </p:txBody>
      </p:sp>
      <p:sp>
        <p:nvSpPr>
          <p:cNvPr id="5" name="Rectangle 2">
            <a:extLst>
              <a:ext uri="{FF2B5EF4-FFF2-40B4-BE49-F238E27FC236}">
                <a16:creationId xmlns:a16="http://schemas.microsoft.com/office/drawing/2014/main" id="{F12F692A-65AC-413F-383C-8F783E17A714}"/>
              </a:ext>
            </a:extLst>
          </p:cNvPr>
          <p:cNvSpPr>
            <a:spLocks noChangeArrowheads="1"/>
          </p:cNvSpPr>
          <p:nvPr/>
        </p:nvSpPr>
        <p:spPr bwMode="auto">
          <a:xfrm>
            <a:off x="812132" y="2129641"/>
            <a:ext cx="1300613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CO" sz="3600" b="1" dirty="0">
                <a:solidFill>
                  <a:srgbClr val="FF0000"/>
                </a:solidFill>
              </a:rPr>
              <a:t>Constante física fundamental</a:t>
            </a:r>
            <a:endParaRPr lang="es-CO" sz="3600" dirty="0">
              <a:solidFill>
                <a:srgbClr val="FF0000"/>
              </a:solidFill>
            </a:endParaRPr>
          </a:p>
          <a:p>
            <a:r>
              <a:rPr lang="es-CO" sz="3600" dirty="0"/>
              <a:t>Se basa en la velocidad de la luz en el vacío. c = 299,792,458 m/s </a:t>
            </a:r>
            <a:r>
              <a:rPr lang="es-CO" sz="3600" b="1" dirty="0"/>
              <a:t>2. </a:t>
            </a:r>
          </a:p>
          <a:p>
            <a:r>
              <a:rPr lang="es-CO" sz="3600" b="1" dirty="0"/>
              <a:t>Universalmente reproducible.</a:t>
            </a:r>
          </a:p>
          <a:p>
            <a:r>
              <a:rPr lang="es-CO" sz="3600" dirty="0"/>
              <a:t>Cualquier laboratorio con tecnología láser puede realizar la medición.</a:t>
            </a:r>
          </a:p>
          <a:p>
            <a:r>
              <a:rPr lang="es-CO" sz="3600" b="1" dirty="0"/>
              <a:t>Invariable en el tiempo</a:t>
            </a:r>
          </a:p>
          <a:p>
            <a:r>
              <a:rPr lang="es-CO" sz="3600" dirty="0"/>
              <a:t>No se degrada como los patrones físicos.</a:t>
            </a:r>
          </a:p>
        </p:txBody>
      </p:sp>
    </p:spTree>
    <p:extLst>
      <p:ext uri="{BB962C8B-B14F-4D97-AF65-F5344CB8AC3E}">
        <p14:creationId xmlns:p14="http://schemas.microsoft.com/office/powerpoint/2010/main" val="42452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473FA07-3246-0FEC-EFAB-02908C5503DD}"/>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Medición de longitudes </a:t>
            </a:r>
            <a:endParaRPr lang="es-ES_tradnl" altLang="es-CO" b="1">
              <a:latin typeface="Arial" panose="020B0604020202020204" pitchFamily="34" charset="0"/>
              <a:cs typeface="Times New Roman" panose="02020603050405020304" pitchFamily="18" charset="0"/>
            </a:endParaRPr>
          </a:p>
        </p:txBody>
      </p:sp>
      <p:sp>
        <p:nvSpPr>
          <p:cNvPr id="39943" name="Rectangle 7">
            <a:extLst>
              <a:ext uri="{FF2B5EF4-FFF2-40B4-BE49-F238E27FC236}">
                <a16:creationId xmlns:a16="http://schemas.microsoft.com/office/drawing/2014/main" id="{D2EDA61A-EDC0-06D0-33DB-5054F20359C2}"/>
              </a:ext>
            </a:extLst>
          </p:cNvPr>
          <p:cNvSpPr>
            <a:spLocks noChangeArrowheads="1"/>
          </p:cNvSpPr>
          <p:nvPr/>
        </p:nvSpPr>
        <p:spPr bwMode="auto">
          <a:xfrm>
            <a:off x="1645920" y="1648542"/>
            <a:ext cx="1133856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dirty="0">
                <a:solidFill>
                  <a:srgbClr val="000000"/>
                </a:solidFill>
                <a:latin typeface="Arial" panose="020B0604020202020204" pitchFamily="34" charset="0"/>
                <a:cs typeface="Arial" panose="020B0604020202020204" pitchFamily="34" charset="0"/>
              </a:rPr>
              <a:t>Cuando lo que </a:t>
            </a:r>
            <a:r>
              <a:rPr lang="es-ES_tradnl" altLang="es-CO" sz="2400" dirty="0">
                <a:solidFill>
                  <a:srgbClr val="000000"/>
                </a:solidFill>
                <a:latin typeface="Arial" panose="020B0604020202020204" pitchFamily="34" charset="0"/>
                <a:cs typeface="Arial" panose="020B0604020202020204" pitchFamily="34" charset="0"/>
              </a:rPr>
              <a:t>deseas es</a:t>
            </a:r>
            <a:r>
              <a:rPr lang="es-ES" altLang="es-CO" sz="2400" dirty="0">
                <a:solidFill>
                  <a:srgbClr val="000000"/>
                </a:solidFill>
                <a:latin typeface="Arial" panose="020B0604020202020204" pitchFamily="34" charset="0"/>
                <a:cs typeface="Arial" panose="020B0604020202020204" pitchFamily="34" charset="0"/>
              </a:rPr>
              <a:t> medir</a:t>
            </a:r>
            <a:r>
              <a:rPr lang="es-ES_tradnl" altLang="es-CO" sz="2400" dirty="0">
                <a:solidFill>
                  <a:srgbClr val="000000"/>
                </a:solidFill>
                <a:latin typeface="Arial" panose="020B0604020202020204" pitchFamily="34" charset="0"/>
                <a:cs typeface="Arial" panose="020B0604020202020204" pitchFamily="34" charset="0"/>
              </a:rPr>
              <a:t> </a:t>
            </a:r>
            <a:r>
              <a:rPr lang="es-ES" altLang="es-CO" sz="2400" dirty="0">
                <a:solidFill>
                  <a:srgbClr val="000000"/>
                </a:solidFill>
                <a:latin typeface="Arial" panose="020B0604020202020204" pitchFamily="34" charset="0"/>
                <a:cs typeface="Arial" panose="020B0604020202020204" pitchFamily="34" charset="0"/>
              </a:rPr>
              <a:t>distancias medias, </a:t>
            </a:r>
            <a:r>
              <a:rPr lang="es-ES" altLang="es-CO" sz="2400" dirty="0">
                <a:solidFill>
                  <a:srgbClr val="3333CC"/>
                </a:solidFill>
                <a:latin typeface="Arial" panose="020B0604020202020204" pitchFamily="34" charset="0"/>
                <a:cs typeface="Arial" panose="020B0604020202020204" pitchFamily="34" charset="0"/>
              </a:rPr>
              <a:t>hasta 25m</a:t>
            </a:r>
            <a:r>
              <a:rPr lang="es-ES" altLang="es-CO" sz="2400" dirty="0">
                <a:solidFill>
                  <a:srgbClr val="000000"/>
                </a:solidFill>
                <a:latin typeface="Arial" panose="020B0604020202020204" pitchFamily="34" charset="0"/>
                <a:cs typeface="Arial" panose="020B0604020202020204" pitchFamily="34" charset="0"/>
              </a:rPr>
              <a:t> se utiliza </a:t>
            </a:r>
            <a:r>
              <a:rPr lang="es-ES" altLang="es-CO" sz="2400" dirty="0">
                <a:solidFill>
                  <a:srgbClr val="3333CC"/>
                </a:solidFill>
                <a:latin typeface="Arial" panose="020B0604020202020204" pitchFamily="34" charset="0"/>
                <a:cs typeface="Arial" panose="020B0604020202020204" pitchFamily="34" charset="0"/>
              </a:rPr>
              <a:t>la cinta métrica</a:t>
            </a:r>
            <a:r>
              <a:rPr lang="es-ES" altLang="es-CO" sz="2400" dirty="0">
                <a:solidFill>
                  <a:srgbClr val="000000"/>
                </a:solidFill>
                <a:latin typeface="Arial" panose="020B0604020202020204" pitchFamily="34" charset="0"/>
                <a:cs typeface="Arial" panose="020B0604020202020204" pitchFamily="34" charset="0"/>
              </a:rPr>
              <a:t>, si lo que deseas es medir distancias cortas, </a:t>
            </a:r>
            <a:r>
              <a:rPr lang="es-ES" altLang="es-CO" sz="2400" dirty="0">
                <a:solidFill>
                  <a:srgbClr val="FF0000"/>
                </a:solidFill>
                <a:latin typeface="Arial" panose="020B0604020202020204" pitchFamily="34" charset="0"/>
                <a:cs typeface="Arial" panose="020B0604020202020204" pitchFamily="34" charset="0"/>
              </a:rPr>
              <a:t>hasta 5 m</a:t>
            </a:r>
            <a:r>
              <a:rPr lang="es-ES" altLang="es-CO" sz="2400" dirty="0">
                <a:solidFill>
                  <a:srgbClr val="000000"/>
                </a:solidFill>
                <a:latin typeface="Arial" panose="020B0604020202020204" pitchFamily="34" charset="0"/>
                <a:cs typeface="Arial" panose="020B0604020202020204" pitchFamily="34" charset="0"/>
              </a:rPr>
              <a:t>, se puede utilizar </a:t>
            </a:r>
            <a:r>
              <a:rPr lang="es-ES" altLang="es-CO" sz="2400" dirty="0">
                <a:solidFill>
                  <a:srgbClr val="FF0000"/>
                </a:solidFill>
                <a:latin typeface="Arial" panose="020B0604020202020204" pitchFamily="34" charset="0"/>
                <a:cs typeface="Arial" panose="020B0604020202020204" pitchFamily="34" charset="0"/>
              </a:rPr>
              <a:t>el Flexómetro</a:t>
            </a:r>
            <a:r>
              <a:rPr lang="es-ES" altLang="es-CO" sz="2400" dirty="0">
                <a:solidFill>
                  <a:srgbClr val="000000"/>
                </a:solidFill>
                <a:latin typeface="Arial" panose="020B0604020202020204" pitchFamily="34" charset="0"/>
                <a:cs typeface="Arial" panose="020B0604020202020204" pitchFamily="34" charset="0"/>
              </a:rPr>
              <a:t>.</a:t>
            </a:r>
            <a:r>
              <a:rPr lang="es-ES" altLang="es-CO" sz="2400" dirty="0">
                <a:solidFill>
                  <a:srgbClr val="000000"/>
                </a:solidFill>
                <a:latin typeface="Arial" panose="020B0604020202020204" pitchFamily="34" charset="0"/>
              </a:rPr>
              <a:t> </a:t>
            </a:r>
            <a:r>
              <a:rPr lang="es-ES_tradnl" altLang="es-CO" sz="2400" dirty="0">
                <a:solidFill>
                  <a:srgbClr val="000000"/>
                </a:solidFill>
                <a:latin typeface="Arial" panose="020B0604020202020204" pitchFamily="34" charset="0"/>
                <a:cs typeface="Times New Roman" panose="02020603050405020304" pitchFamily="18" charset="0"/>
              </a:rPr>
              <a:t>Si lo que deseas es medir o trazar </a:t>
            </a:r>
            <a:r>
              <a:rPr lang="es-ES_tradnl" altLang="es-CO" sz="2400" dirty="0">
                <a:solidFill>
                  <a:srgbClr val="33CC33"/>
                </a:solidFill>
                <a:latin typeface="Arial" panose="020B0604020202020204" pitchFamily="34" charset="0"/>
                <a:cs typeface="Times New Roman" panose="02020603050405020304" pitchFamily="18" charset="0"/>
              </a:rPr>
              <a:t>líneas de unos pocos centímetros</a:t>
            </a:r>
            <a:r>
              <a:rPr lang="es-ES_tradnl" altLang="es-CO" sz="2400" dirty="0">
                <a:solidFill>
                  <a:srgbClr val="000000"/>
                </a:solidFill>
                <a:latin typeface="Arial" panose="020B0604020202020204" pitchFamily="34" charset="0"/>
                <a:cs typeface="Times New Roman" panose="02020603050405020304" pitchFamily="18" charset="0"/>
              </a:rPr>
              <a:t>, con una precisión de milímetros, se utilizan </a:t>
            </a:r>
            <a:r>
              <a:rPr lang="es-ES_tradnl" altLang="es-CO" sz="2400" dirty="0">
                <a:solidFill>
                  <a:srgbClr val="33CC33"/>
                </a:solidFill>
                <a:latin typeface="Arial" panose="020B0604020202020204" pitchFamily="34" charset="0"/>
                <a:cs typeface="Times New Roman" panose="02020603050405020304" pitchFamily="18" charset="0"/>
              </a:rPr>
              <a:t>la regla</a:t>
            </a:r>
            <a:r>
              <a:rPr lang="es-ES_tradnl" altLang="es-CO" sz="2400" dirty="0">
                <a:solidFill>
                  <a:srgbClr val="000000"/>
                </a:solidFill>
                <a:latin typeface="Arial" panose="020B0604020202020204" pitchFamily="34" charset="0"/>
                <a:cs typeface="Times New Roman" panose="02020603050405020304" pitchFamily="18" charset="0"/>
              </a:rPr>
              <a:t>.</a:t>
            </a:r>
            <a:r>
              <a:rPr lang="es-ES" altLang="es-CO" sz="2400" dirty="0">
                <a:solidFill>
                  <a:srgbClr val="000000"/>
                </a:solidFill>
                <a:latin typeface="Arial" panose="020B0604020202020204" pitchFamily="34" charset="0"/>
              </a:rPr>
              <a:t> </a:t>
            </a:r>
          </a:p>
        </p:txBody>
      </p:sp>
      <p:pic>
        <p:nvPicPr>
          <p:cNvPr id="39944" name="Picture 8">
            <a:extLst>
              <a:ext uri="{FF2B5EF4-FFF2-40B4-BE49-F238E27FC236}">
                <a16:creationId xmlns:a16="http://schemas.microsoft.com/office/drawing/2014/main" id="{4A85BE66-71A5-A7B3-3174-82EF9BD10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249" y="3312581"/>
            <a:ext cx="3749040" cy="1935480"/>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a:extLst>
              <a:ext uri="{FF2B5EF4-FFF2-40B4-BE49-F238E27FC236}">
                <a16:creationId xmlns:a16="http://schemas.microsoft.com/office/drawing/2014/main" id="{65045F89-9189-41D9-37AD-A8AD7B55A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240" y="5399426"/>
            <a:ext cx="3749040" cy="2270760"/>
          </a:xfrm>
          <a:prstGeom prst="rect">
            <a:avLst/>
          </a:prstGeom>
          <a:noFill/>
          <a:extLst>
            <a:ext uri="{909E8E84-426E-40DD-AFC4-6F175D3DCCD1}">
              <a14:hiddenFill xmlns:a14="http://schemas.microsoft.com/office/drawing/2010/main">
                <a:solidFill>
                  <a:srgbClr val="FFFFFF"/>
                </a:solidFill>
              </a14:hiddenFill>
            </a:ext>
          </a:extLst>
        </p:spPr>
      </p:pic>
      <p:pic>
        <p:nvPicPr>
          <p:cNvPr id="39948" name="Picture 12">
            <a:extLst>
              <a:ext uri="{FF2B5EF4-FFF2-40B4-BE49-F238E27FC236}">
                <a16:creationId xmlns:a16="http://schemas.microsoft.com/office/drawing/2014/main" id="{E1C055E9-3ACA-E5D5-9883-52D98B3D1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340" y="3359797"/>
            <a:ext cx="4709160" cy="887730"/>
          </a:xfrm>
          <a:prstGeom prst="rect">
            <a:avLst/>
          </a:prstGeom>
          <a:noFill/>
          <a:extLst>
            <a:ext uri="{909E8E84-426E-40DD-AFC4-6F175D3DCCD1}">
              <a14:hiddenFill xmlns:a14="http://schemas.microsoft.com/office/drawing/2010/main">
                <a:solidFill>
                  <a:srgbClr val="FFFFFF"/>
                </a:solidFill>
              </a14:hiddenFill>
            </a:ext>
          </a:extLst>
        </p:spPr>
      </p:pic>
      <p:pic>
        <p:nvPicPr>
          <p:cNvPr id="39950" name="Picture 14">
            <a:extLst>
              <a:ext uri="{FF2B5EF4-FFF2-40B4-BE49-F238E27FC236}">
                <a16:creationId xmlns:a16="http://schemas.microsoft.com/office/drawing/2014/main" id="{37051E4E-9D8B-712A-03E9-F2EC343B1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0172" y="5178446"/>
            <a:ext cx="4206240" cy="2491740"/>
          </a:xfrm>
          <a:prstGeom prst="rect">
            <a:avLst/>
          </a:prstGeom>
          <a:noFill/>
          <a:extLst>
            <a:ext uri="{909E8E84-426E-40DD-AFC4-6F175D3DCCD1}">
              <a14:hiddenFill xmlns:a14="http://schemas.microsoft.com/office/drawing/2010/main">
                <a:solidFill>
                  <a:srgbClr val="FFFFFF"/>
                </a:solidFill>
              </a14:hiddenFill>
            </a:ext>
          </a:extLst>
        </p:spPr>
      </p:pic>
      <p:sp>
        <p:nvSpPr>
          <p:cNvPr id="39952" name="Text Box 16">
            <a:extLst>
              <a:ext uri="{FF2B5EF4-FFF2-40B4-BE49-F238E27FC236}">
                <a16:creationId xmlns:a16="http://schemas.microsoft.com/office/drawing/2014/main" id="{1D41663F-B57A-481D-3699-9E143F6AD477}"/>
              </a:ext>
            </a:extLst>
          </p:cNvPr>
          <p:cNvSpPr txBox="1">
            <a:spLocks noChangeArrowheads="1"/>
          </p:cNvSpPr>
          <p:nvPr/>
        </p:nvSpPr>
        <p:spPr bwMode="auto">
          <a:xfrm>
            <a:off x="5943600" y="3853816"/>
            <a:ext cx="1725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a:solidFill>
                  <a:srgbClr val="FF0000"/>
                </a:solidFill>
                <a:latin typeface="Arial" panose="020B0604020202020204" pitchFamily="34" charset="0"/>
              </a:rPr>
              <a:t>Flexómetro</a:t>
            </a:r>
            <a:endParaRPr lang="es-ES" altLang="es-CO" sz="2400">
              <a:solidFill>
                <a:srgbClr val="FF0000"/>
              </a:solidFill>
              <a:latin typeface="Arial" panose="020B0604020202020204" pitchFamily="34" charset="0"/>
            </a:endParaRPr>
          </a:p>
        </p:txBody>
      </p:sp>
      <p:sp>
        <p:nvSpPr>
          <p:cNvPr id="39953" name="Text Box 17">
            <a:extLst>
              <a:ext uri="{FF2B5EF4-FFF2-40B4-BE49-F238E27FC236}">
                <a16:creationId xmlns:a16="http://schemas.microsoft.com/office/drawing/2014/main" id="{C50AD1FD-2C56-DDC4-1D87-C14249B3E49F}"/>
              </a:ext>
            </a:extLst>
          </p:cNvPr>
          <p:cNvSpPr txBox="1">
            <a:spLocks noChangeArrowheads="1"/>
          </p:cNvSpPr>
          <p:nvPr/>
        </p:nvSpPr>
        <p:spPr bwMode="auto">
          <a:xfrm>
            <a:off x="5874670" y="6165559"/>
            <a:ext cx="1863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rPr>
              <a:t>Medida con </a:t>
            </a:r>
          </a:p>
          <a:p>
            <a:pPr defTabSz="1097280" fontAlgn="base">
              <a:spcBef>
                <a:spcPct val="0"/>
              </a:spcBef>
              <a:spcAft>
                <a:spcPct val="0"/>
              </a:spcAft>
            </a:pPr>
            <a:r>
              <a:rPr lang="es-ES_tradnl" altLang="es-CO" sz="2400" dirty="0">
                <a:solidFill>
                  <a:srgbClr val="000000"/>
                </a:solidFill>
                <a:latin typeface="Arial" panose="020B0604020202020204" pitchFamily="34" charset="0"/>
              </a:rPr>
              <a:t>Flexómetro</a:t>
            </a:r>
            <a:endParaRPr lang="es-ES" altLang="es-CO" sz="2400" dirty="0">
              <a:solidFill>
                <a:srgbClr val="000000"/>
              </a:solidFill>
              <a:latin typeface="Arial" panose="020B0604020202020204" pitchFamily="34" charset="0"/>
            </a:endParaRPr>
          </a:p>
        </p:txBody>
      </p:sp>
      <p:sp>
        <p:nvSpPr>
          <p:cNvPr id="39954" name="Text Box 18">
            <a:extLst>
              <a:ext uri="{FF2B5EF4-FFF2-40B4-BE49-F238E27FC236}">
                <a16:creationId xmlns:a16="http://schemas.microsoft.com/office/drawing/2014/main" id="{87D43D24-B72F-5F1A-C2B9-0932AE12FF84}"/>
              </a:ext>
            </a:extLst>
          </p:cNvPr>
          <p:cNvSpPr txBox="1">
            <a:spLocks noChangeArrowheads="1"/>
          </p:cNvSpPr>
          <p:nvPr/>
        </p:nvSpPr>
        <p:spPr bwMode="auto">
          <a:xfrm>
            <a:off x="8503920" y="4315481"/>
            <a:ext cx="9909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33CC33"/>
                </a:solidFill>
                <a:latin typeface="Arial" panose="020B0604020202020204" pitchFamily="34" charset="0"/>
              </a:rPr>
              <a:t>Regla</a:t>
            </a:r>
            <a:endParaRPr lang="es-ES" altLang="es-CO" sz="2400" dirty="0">
              <a:solidFill>
                <a:srgbClr val="33CC33"/>
              </a:solidFill>
              <a:latin typeface="Arial" panose="020B0604020202020204" pitchFamily="34" charset="0"/>
            </a:endParaRPr>
          </a:p>
        </p:txBody>
      </p:sp>
      <p:sp>
        <p:nvSpPr>
          <p:cNvPr id="39955" name="Text Box 19">
            <a:extLst>
              <a:ext uri="{FF2B5EF4-FFF2-40B4-BE49-F238E27FC236}">
                <a16:creationId xmlns:a16="http://schemas.microsoft.com/office/drawing/2014/main" id="{FB9917E0-7E6B-D6FF-DC49-6DDBA9BE7B81}"/>
              </a:ext>
            </a:extLst>
          </p:cNvPr>
          <p:cNvSpPr txBox="1">
            <a:spLocks noChangeArrowheads="1"/>
          </p:cNvSpPr>
          <p:nvPr/>
        </p:nvSpPr>
        <p:spPr bwMode="auto">
          <a:xfrm>
            <a:off x="8510340" y="4786396"/>
            <a:ext cx="25490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rPr>
              <a:t>Medida con regla</a:t>
            </a:r>
            <a:endParaRPr lang="es-ES" altLang="es-CO" sz="2400" dirty="0">
              <a:solidFill>
                <a:srgbClr val="000000"/>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343108C-09BD-C8EB-716D-BE5B9FDC86F4}"/>
              </a:ext>
            </a:extLst>
          </p:cNvPr>
          <p:cNvSpPr>
            <a:spLocks noGrp="1" noChangeArrowheads="1"/>
          </p:cNvSpPr>
          <p:nvPr>
            <p:ph type="title" idx="4294967295"/>
          </p:nvPr>
        </p:nvSpPr>
        <p:spPr>
          <a:xfrm>
            <a:off x="410845" y="85557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El </a:t>
            </a:r>
            <a:r>
              <a:rPr lang="es-ES_tradnl" altLang="es-CO" b="1" dirty="0">
                <a:latin typeface="Arial" panose="020B0604020202020204" pitchFamily="34" charset="0"/>
                <a:cs typeface="Times New Roman" panose="02020603050405020304" pitchFamily="18" charset="0"/>
              </a:rPr>
              <a:t>P</a:t>
            </a:r>
            <a:r>
              <a:rPr lang="es-ES" altLang="es-CO" b="1" dirty="0" err="1">
                <a:latin typeface="Arial" panose="020B0604020202020204" pitchFamily="34" charset="0"/>
                <a:cs typeface="Times New Roman" panose="02020603050405020304" pitchFamily="18" charset="0"/>
              </a:rPr>
              <a:t>ie</a:t>
            </a:r>
            <a:r>
              <a:rPr lang="es-ES" altLang="es-CO" b="1" dirty="0">
                <a:latin typeface="Arial" panose="020B0604020202020204" pitchFamily="34" charset="0"/>
                <a:cs typeface="Times New Roman" panose="02020603050405020304" pitchFamily="18" charset="0"/>
              </a:rPr>
              <a:t> de Rey </a:t>
            </a:r>
            <a:endParaRPr lang="es-ES_tradnl" altLang="es-CO" b="1" dirty="0">
              <a:latin typeface="Arial" panose="020B0604020202020204" pitchFamily="34" charset="0"/>
              <a:cs typeface="Times New Roman" panose="02020603050405020304" pitchFamily="18" charset="0"/>
            </a:endParaRPr>
          </a:p>
        </p:txBody>
      </p:sp>
      <p:sp>
        <p:nvSpPr>
          <p:cNvPr id="43015" name="Rectangle 7">
            <a:extLst>
              <a:ext uri="{FF2B5EF4-FFF2-40B4-BE49-F238E27FC236}">
                <a16:creationId xmlns:a16="http://schemas.microsoft.com/office/drawing/2014/main" id="{28026A0B-F82A-4CD3-7285-25825BCA6089}"/>
              </a:ext>
            </a:extLst>
          </p:cNvPr>
          <p:cNvSpPr>
            <a:spLocks noChangeArrowheads="1"/>
          </p:cNvSpPr>
          <p:nvPr/>
        </p:nvSpPr>
        <p:spPr bwMode="auto">
          <a:xfrm>
            <a:off x="2011680" y="2103121"/>
            <a:ext cx="104241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880">
                <a:solidFill>
                  <a:srgbClr val="000000"/>
                </a:solidFill>
                <a:latin typeface="Arial" panose="020B0604020202020204" pitchFamily="34" charset="0"/>
                <a:cs typeface="Arial" panose="020B0604020202020204" pitchFamily="34" charset="0"/>
              </a:rPr>
              <a:t>Consta de una regla fija y un nonius que se desliza sobre esta</a:t>
            </a:r>
            <a:r>
              <a:rPr lang="es-ES" altLang="es-CO" sz="288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43016" name="Picture 8">
            <a:extLst>
              <a:ext uri="{FF2B5EF4-FFF2-40B4-BE49-F238E27FC236}">
                <a16:creationId xmlns:a16="http://schemas.microsoft.com/office/drawing/2014/main" id="{1B3BA0E8-BCFC-7C65-8C18-303553F92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40" y="2959768"/>
            <a:ext cx="11064240" cy="3602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Plantilla-Corhuila-202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Plantilla-Corhuila-2023</Template>
  <TotalTime>569</TotalTime>
  <Words>1093</Words>
  <Application>Microsoft Office PowerPoint</Application>
  <PresentationFormat>Personalizado</PresentationFormat>
  <Paragraphs>129</Paragraphs>
  <Slides>23</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Heebo</vt:lpstr>
      <vt:lpstr>Crimson Pro Semi Bold</vt:lpstr>
      <vt:lpstr>Arial</vt:lpstr>
      <vt:lpstr>Arial Unicode MS</vt:lpstr>
      <vt:lpstr>Arial Black</vt:lpstr>
      <vt:lpstr>Times New Roman</vt:lpstr>
      <vt:lpstr>Plantilla-Corhuila-2023</vt:lpstr>
      <vt:lpstr>Presentación de PowerPoint</vt:lpstr>
      <vt:lpstr>Antecedentes históricos </vt:lpstr>
      <vt:lpstr>Antecedentes históricos</vt:lpstr>
      <vt:lpstr>Antecedentes históricos</vt:lpstr>
      <vt:lpstr>Antecedentes históricos</vt:lpstr>
      <vt:lpstr>Presentación de PowerPoint</vt:lpstr>
      <vt:lpstr>Aspectos clave de esta definición</vt:lpstr>
      <vt:lpstr>Medición de longitudes </vt:lpstr>
      <vt:lpstr>El Pie de Rey </vt:lpstr>
      <vt:lpstr>Medidas con el Pie de Rey</vt:lpstr>
      <vt:lpstr>Tipos de mediciones</vt:lpstr>
      <vt:lpstr>Ejemplos de mediciones</vt:lpstr>
      <vt:lpstr>Ejemplos de mediciones</vt:lpstr>
      <vt:lpstr>Ejemplos de mediciones</vt:lpstr>
      <vt:lpstr>Ejemplos de mediciones</vt:lpstr>
      <vt:lpstr>El Pálmer o Micrómetro</vt:lpstr>
      <vt:lpstr>Medidas con el Micrómetro</vt:lpstr>
      <vt:lpstr>Medición con Pálmer</vt:lpstr>
      <vt:lpstr>Medición con Pálmer</vt:lpstr>
      <vt:lpstr>Medición de ángulos </vt:lpstr>
      <vt:lpstr>Comprobación de ángulos</vt:lpstr>
      <vt:lpstr>Actividades</vt:lpstr>
      <vt:lpstr>Actividades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Hector Jaime Estrada Toledo</dc:creator>
  <cp:lastModifiedBy>Hector Jaime Estrada Toledo</cp:lastModifiedBy>
  <cp:revision>18</cp:revision>
  <dcterms:created xsi:type="dcterms:W3CDTF">2026-02-02T21:07:02Z</dcterms:created>
  <dcterms:modified xsi:type="dcterms:W3CDTF">2026-02-10T19:21:45Z</dcterms:modified>
</cp:coreProperties>
</file>